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DM Sans Bold" charset="1" panose="00000000000000000000"/>
      <p:regular r:id="rId25"/>
    </p:embeddedFont>
    <p:embeddedFont>
      <p:font typeface="DM Sans" charset="1" panose="00000000000000000000"/>
      <p:regular r:id="rId26"/>
    </p:embeddedFont>
    <p:embeddedFont>
      <p:font typeface="Canva Sans Bold" charset="1" panose="020B0803030501040103"/>
      <p:regular r:id="rId27"/>
    </p:embeddedFont>
    <p:embeddedFont>
      <p:font typeface="Open Sans Extra Bold" charset="1" panose="020B0906030804020204"/>
      <p:regular r:id="rId28"/>
    </p:embeddedFont>
    <p:embeddedFont>
      <p:font typeface="Canva Sans" charset="1" panose="020B0503030501040103"/>
      <p:regular r:id="rId29"/>
    </p:embeddedFont>
    <p:embeddedFont>
      <p:font typeface="Canva Sans Bold Italics" charset="1" panose="020B08030305010401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15" Target="../media/image17.png" Type="http://schemas.openxmlformats.org/officeDocument/2006/relationships/image"/><Relationship Id="rId16" Target="../media/image18.svg" Type="http://schemas.openxmlformats.org/officeDocument/2006/relationships/image"/><Relationship Id="rId17" Target="../media/image19.png" Type="http://schemas.openxmlformats.org/officeDocument/2006/relationships/image"/><Relationship Id="rId18" Target="../media/image20.svg" Type="http://schemas.openxmlformats.org/officeDocument/2006/relationships/image"/><Relationship Id="rId19" Target="../media/image21.png" Type="http://schemas.openxmlformats.org/officeDocument/2006/relationships/image"/><Relationship Id="rId2" Target="../media/image2.png" Type="http://schemas.openxmlformats.org/officeDocument/2006/relationships/image"/><Relationship Id="rId20" Target="../media/image22.svg" Type="http://schemas.openxmlformats.org/officeDocument/2006/relationships/image"/><Relationship Id="rId21" Target="../media/image23.png" Type="http://schemas.openxmlformats.org/officeDocument/2006/relationships/image"/><Relationship Id="rId22" Target="../media/image24.svg" Type="http://schemas.openxmlformats.org/officeDocument/2006/relationships/image"/><Relationship Id="rId23" Target="../media/image25.png" Type="http://schemas.openxmlformats.org/officeDocument/2006/relationships/image"/><Relationship Id="rId24" Target="../media/image26.svg" Type="http://schemas.openxmlformats.org/officeDocument/2006/relationships/image"/><Relationship Id="rId25" Target="../media/image27.png" Type="http://schemas.openxmlformats.org/officeDocument/2006/relationships/image"/><Relationship Id="rId26" Target="../media/image28.svg" Type="http://schemas.openxmlformats.org/officeDocument/2006/relationships/image"/><Relationship Id="rId27" Target="../media/image29.png" Type="http://schemas.openxmlformats.org/officeDocument/2006/relationships/image"/><Relationship Id="rId28" Target="../media/image30.svg" Type="http://schemas.openxmlformats.org/officeDocument/2006/relationships/image"/><Relationship Id="rId29" Target="../media/image49.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5.png" Type="http://schemas.openxmlformats.org/officeDocument/2006/relationships/image"/><Relationship Id="rId14" Target="../media/image26.svg" Type="http://schemas.openxmlformats.org/officeDocument/2006/relationships/image"/><Relationship Id="rId15" Target="../media/image29.png" Type="http://schemas.openxmlformats.org/officeDocument/2006/relationships/image"/><Relationship Id="rId16" Target="../media/image30.svg" Type="http://schemas.openxmlformats.org/officeDocument/2006/relationships/image"/><Relationship Id="rId2" Target="../media/image2.pn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15" Target="../media/image17.png" Type="http://schemas.openxmlformats.org/officeDocument/2006/relationships/image"/><Relationship Id="rId16" Target="../media/image18.svg" Type="http://schemas.openxmlformats.org/officeDocument/2006/relationships/image"/><Relationship Id="rId17" Target="../media/image19.png" Type="http://schemas.openxmlformats.org/officeDocument/2006/relationships/image"/><Relationship Id="rId18" Target="../media/image20.svg" Type="http://schemas.openxmlformats.org/officeDocument/2006/relationships/image"/><Relationship Id="rId19" Target="../media/image21.png" Type="http://schemas.openxmlformats.org/officeDocument/2006/relationships/image"/><Relationship Id="rId2" Target="../media/image2.png" Type="http://schemas.openxmlformats.org/officeDocument/2006/relationships/image"/><Relationship Id="rId20" Target="../media/image22.svg" Type="http://schemas.openxmlformats.org/officeDocument/2006/relationships/image"/><Relationship Id="rId21" Target="../media/image23.png" Type="http://schemas.openxmlformats.org/officeDocument/2006/relationships/image"/><Relationship Id="rId22" Target="../media/image24.svg" Type="http://schemas.openxmlformats.org/officeDocument/2006/relationships/image"/><Relationship Id="rId23" Target="../media/image25.png" Type="http://schemas.openxmlformats.org/officeDocument/2006/relationships/image"/><Relationship Id="rId24" Target="../media/image26.svg" Type="http://schemas.openxmlformats.org/officeDocument/2006/relationships/image"/><Relationship Id="rId25" Target="../media/image27.png" Type="http://schemas.openxmlformats.org/officeDocument/2006/relationships/image"/><Relationship Id="rId26" Target="../media/image28.svg" Type="http://schemas.openxmlformats.org/officeDocument/2006/relationships/image"/><Relationship Id="rId27" Target="../media/image29.png" Type="http://schemas.openxmlformats.org/officeDocument/2006/relationships/image"/><Relationship Id="rId28" Target="../media/image30.svg" Type="http://schemas.openxmlformats.org/officeDocument/2006/relationships/image"/><Relationship Id="rId29" Target="../media/image53.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15" Target="../media/image17.png" Type="http://schemas.openxmlformats.org/officeDocument/2006/relationships/image"/><Relationship Id="rId16" Target="../media/image18.svg" Type="http://schemas.openxmlformats.org/officeDocument/2006/relationships/image"/><Relationship Id="rId17" Target="../media/image19.png" Type="http://schemas.openxmlformats.org/officeDocument/2006/relationships/image"/><Relationship Id="rId18" Target="../media/image20.svg" Type="http://schemas.openxmlformats.org/officeDocument/2006/relationships/image"/><Relationship Id="rId19" Target="../media/image21.png" Type="http://schemas.openxmlformats.org/officeDocument/2006/relationships/image"/><Relationship Id="rId2" Target="../media/image2.png" Type="http://schemas.openxmlformats.org/officeDocument/2006/relationships/image"/><Relationship Id="rId20" Target="../media/image22.svg" Type="http://schemas.openxmlformats.org/officeDocument/2006/relationships/image"/><Relationship Id="rId21" Target="../media/image23.png" Type="http://schemas.openxmlformats.org/officeDocument/2006/relationships/image"/><Relationship Id="rId22" Target="../media/image24.svg" Type="http://schemas.openxmlformats.org/officeDocument/2006/relationships/image"/><Relationship Id="rId23" Target="../media/image25.png" Type="http://schemas.openxmlformats.org/officeDocument/2006/relationships/image"/><Relationship Id="rId24" Target="../media/image26.svg" Type="http://schemas.openxmlformats.org/officeDocument/2006/relationships/image"/><Relationship Id="rId25" Target="../media/image27.png" Type="http://schemas.openxmlformats.org/officeDocument/2006/relationships/image"/><Relationship Id="rId26" Target="../media/image28.svg" Type="http://schemas.openxmlformats.org/officeDocument/2006/relationships/image"/><Relationship Id="rId27" Target="../media/image29.png" Type="http://schemas.openxmlformats.org/officeDocument/2006/relationships/image"/><Relationship Id="rId28" Target="../media/image30.svg" Type="http://schemas.openxmlformats.org/officeDocument/2006/relationships/image"/><Relationship Id="rId29" Target="../media/image54.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15" Target="../media/image17.png" Type="http://schemas.openxmlformats.org/officeDocument/2006/relationships/image"/><Relationship Id="rId16" Target="../media/image18.svg" Type="http://schemas.openxmlformats.org/officeDocument/2006/relationships/image"/><Relationship Id="rId17" Target="../media/image19.png" Type="http://schemas.openxmlformats.org/officeDocument/2006/relationships/image"/><Relationship Id="rId18" Target="../media/image20.svg" Type="http://schemas.openxmlformats.org/officeDocument/2006/relationships/image"/><Relationship Id="rId19" Target="../media/image21.png" Type="http://schemas.openxmlformats.org/officeDocument/2006/relationships/image"/><Relationship Id="rId2" Target="../media/image2.png" Type="http://schemas.openxmlformats.org/officeDocument/2006/relationships/image"/><Relationship Id="rId20" Target="../media/image22.svg" Type="http://schemas.openxmlformats.org/officeDocument/2006/relationships/image"/><Relationship Id="rId21" Target="../media/image23.png" Type="http://schemas.openxmlformats.org/officeDocument/2006/relationships/image"/><Relationship Id="rId22" Target="../media/image24.svg" Type="http://schemas.openxmlformats.org/officeDocument/2006/relationships/image"/><Relationship Id="rId23" Target="../media/image25.png" Type="http://schemas.openxmlformats.org/officeDocument/2006/relationships/image"/><Relationship Id="rId24" Target="../media/image26.svg" Type="http://schemas.openxmlformats.org/officeDocument/2006/relationships/image"/><Relationship Id="rId25" Target="../media/image27.png" Type="http://schemas.openxmlformats.org/officeDocument/2006/relationships/image"/><Relationship Id="rId26" Target="../media/image28.svg" Type="http://schemas.openxmlformats.org/officeDocument/2006/relationships/image"/><Relationship Id="rId27" Target="../media/image29.png" Type="http://schemas.openxmlformats.org/officeDocument/2006/relationships/image"/><Relationship Id="rId28" Target="../media/image30.svg" Type="http://schemas.openxmlformats.org/officeDocument/2006/relationships/image"/><Relationship Id="rId29" Target="../media/image55.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56.png" Type="http://schemas.openxmlformats.org/officeDocument/2006/relationships/image"/><Relationship Id="rId12" Target="../media/image57.png" Type="http://schemas.openxmlformats.org/officeDocument/2006/relationships/image"/><Relationship Id="rId13" Target="../media/image58.png" Type="http://schemas.openxmlformats.org/officeDocument/2006/relationships/image"/><Relationship Id="rId14" Target="../media/image59.png" Type="http://schemas.openxmlformats.org/officeDocument/2006/relationships/image"/><Relationship Id="rId15" Target="../media/image60.png" Type="http://schemas.openxmlformats.org/officeDocument/2006/relationships/image"/><Relationship Id="rId2" Target="../media/image2.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61.png" Type="http://schemas.openxmlformats.org/officeDocument/2006/relationships/image"/><Relationship Id="rId2" Target="../media/image2.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15" Target="../media/image17.png" Type="http://schemas.openxmlformats.org/officeDocument/2006/relationships/image"/><Relationship Id="rId16" Target="../media/image18.svg" Type="http://schemas.openxmlformats.org/officeDocument/2006/relationships/image"/><Relationship Id="rId17" Target="../media/image19.png" Type="http://schemas.openxmlformats.org/officeDocument/2006/relationships/image"/><Relationship Id="rId18" Target="../media/image20.svg" Type="http://schemas.openxmlformats.org/officeDocument/2006/relationships/image"/><Relationship Id="rId19" Target="../media/image21.png" Type="http://schemas.openxmlformats.org/officeDocument/2006/relationships/image"/><Relationship Id="rId2" Target="../media/image2.png" Type="http://schemas.openxmlformats.org/officeDocument/2006/relationships/image"/><Relationship Id="rId20" Target="../media/image22.svg" Type="http://schemas.openxmlformats.org/officeDocument/2006/relationships/image"/><Relationship Id="rId21" Target="../media/image23.png" Type="http://schemas.openxmlformats.org/officeDocument/2006/relationships/image"/><Relationship Id="rId22" Target="../media/image24.svg" Type="http://schemas.openxmlformats.org/officeDocument/2006/relationships/image"/><Relationship Id="rId23" Target="../media/image25.png" Type="http://schemas.openxmlformats.org/officeDocument/2006/relationships/image"/><Relationship Id="rId24" Target="../media/image26.svg" Type="http://schemas.openxmlformats.org/officeDocument/2006/relationships/image"/><Relationship Id="rId25" Target="../media/image27.png" Type="http://schemas.openxmlformats.org/officeDocument/2006/relationships/image"/><Relationship Id="rId26" Target="../media/image28.svg" Type="http://schemas.openxmlformats.org/officeDocument/2006/relationships/image"/><Relationship Id="rId27" Target="../media/image29.png" Type="http://schemas.openxmlformats.org/officeDocument/2006/relationships/image"/><Relationship Id="rId28" Target="../media/image30.sv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15" Target="../media/image17.png" Type="http://schemas.openxmlformats.org/officeDocument/2006/relationships/image"/><Relationship Id="rId16" Target="../media/image18.svg" Type="http://schemas.openxmlformats.org/officeDocument/2006/relationships/image"/><Relationship Id="rId17" Target="../media/image19.png" Type="http://schemas.openxmlformats.org/officeDocument/2006/relationships/image"/><Relationship Id="rId18" Target="../media/image20.svg" Type="http://schemas.openxmlformats.org/officeDocument/2006/relationships/image"/><Relationship Id="rId19" Target="../media/image21.png" Type="http://schemas.openxmlformats.org/officeDocument/2006/relationships/image"/><Relationship Id="rId2" Target="../media/image2.png" Type="http://schemas.openxmlformats.org/officeDocument/2006/relationships/image"/><Relationship Id="rId20" Target="../media/image22.svg" Type="http://schemas.openxmlformats.org/officeDocument/2006/relationships/image"/><Relationship Id="rId21" Target="../media/image23.png" Type="http://schemas.openxmlformats.org/officeDocument/2006/relationships/image"/><Relationship Id="rId22" Target="../media/image24.svg" Type="http://schemas.openxmlformats.org/officeDocument/2006/relationships/image"/><Relationship Id="rId23" Target="../media/image25.png" Type="http://schemas.openxmlformats.org/officeDocument/2006/relationships/image"/><Relationship Id="rId24" Target="../media/image26.svg" Type="http://schemas.openxmlformats.org/officeDocument/2006/relationships/image"/><Relationship Id="rId25" Target="../media/image27.png" Type="http://schemas.openxmlformats.org/officeDocument/2006/relationships/image"/><Relationship Id="rId26" Target="../media/image28.svg" Type="http://schemas.openxmlformats.org/officeDocument/2006/relationships/image"/><Relationship Id="rId27" Target="../media/image29.png" Type="http://schemas.openxmlformats.org/officeDocument/2006/relationships/image"/><Relationship Id="rId28" Target="../media/image30.sv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15" Target="../media/image15.png" Type="http://schemas.openxmlformats.org/officeDocument/2006/relationships/image"/><Relationship Id="rId16" Target="../media/image16.svg" Type="http://schemas.openxmlformats.org/officeDocument/2006/relationships/image"/><Relationship Id="rId17" Target="../media/image17.png" Type="http://schemas.openxmlformats.org/officeDocument/2006/relationships/image"/><Relationship Id="rId18" Target="../media/image18.svg" Type="http://schemas.openxmlformats.org/officeDocument/2006/relationships/image"/><Relationship Id="rId19" Target="../media/image19.png" Type="http://schemas.openxmlformats.org/officeDocument/2006/relationships/image"/><Relationship Id="rId2" Target="../media/image2.png" Type="http://schemas.openxmlformats.org/officeDocument/2006/relationships/image"/><Relationship Id="rId20" Target="../media/image20.svg" Type="http://schemas.openxmlformats.org/officeDocument/2006/relationships/image"/><Relationship Id="rId21" Target="../media/image21.png" Type="http://schemas.openxmlformats.org/officeDocument/2006/relationships/image"/><Relationship Id="rId22" Target="../media/image22.svg" Type="http://schemas.openxmlformats.org/officeDocument/2006/relationships/image"/><Relationship Id="rId23" Target="../media/image23.png" Type="http://schemas.openxmlformats.org/officeDocument/2006/relationships/image"/><Relationship Id="rId24" Target="../media/image24.svg" Type="http://schemas.openxmlformats.org/officeDocument/2006/relationships/image"/><Relationship Id="rId25" Target="../media/image25.png" Type="http://schemas.openxmlformats.org/officeDocument/2006/relationships/image"/><Relationship Id="rId26" Target="../media/image26.svg" Type="http://schemas.openxmlformats.org/officeDocument/2006/relationships/image"/><Relationship Id="rId27" Target="../media/image27.png" Type="http://schemas.openxmlformats.org/officeDocument/2006/relationships/image"/><Relationship Id="rId28" Target="../media/image28.svg" Type="http://schemas.openxmlformats.org/officeDocument/2006/relationships/image"/><Relationship Id="rId29" Target="../media/image29.png" Type="http://schemas.openxmlformats.org/officeDocument/2006/relationships/image"/><Relationship Id="rId3" Target="../media/image3.png" Type="http://schemas.openxmlformats.org/officeDocument/2006/relationships/image"/><Relationship Id="rId30" Target="../media/image30.sv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2" Target="../media/image2.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21.png" Type="http://schemas.openxmlformats.org/officeDocument/2006/relationships/image"/><Relationship Id="rId14" Target="../media/image22.svg" Type="http://schemas.openxmlformats.org/officeDocument/2006/relationships/image"/><Relationship Id="rId15" Target="../media/image25.png" Type="http://schemas.openxmlformats.org/officeDocument/2006/relationships/image"/><Relationship Id="rId16" Target="../media/image26.svg" Type="http://schemas.openxmlformats.org/officeDocument/2006/relationships/image"/><Relationship Id="rId17" Target="../media/image29.png" Type="http://schemas.openxmlformats.org/officeDocument/2006/relationships/image"/><Relationship Id="rId18" Target="../media/image30.svg" Type="http://schemas.openxmlformats.org/officeDocument/2006/relationships/image"/><Relationship Id="rId19" Target="../media/image34.png" Type="http://schemas.openxmlformats.org/officeDocument/2006/relationships/image"/><Relationship Id="rId2" Target="../media/image2.png" Type="http://schemas.openxmlformats.org/officeDocument/2006/relationships/image"/><Relationship Id="rId20" Target="../media/image35.png" Type="http://schemas.openxmlformats.org/officeDocument/2006/relationships/image"/><Relationship Id="rId21" Target="../media/image36.png" Type="http://schemas.openxmlformats.org/officeDocument/2006/relationships/image"/><Relationship Id="rId22" Target="../media/image3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2" Target="../media/image2.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15" Target="../media/image17.png" Type="http://schemas.openxmlformats.org/officeDocument/2006/relationships/image"/><Relationship Id="rId16" Target="../media/image18.svg" Type="http://schemas.openxmlformats.org/officeDocument/2006/relationships/image"/><Relationship Id="rId17" Target="../media/image19.png" Type="http://schemas.openxmlformats.org/officeDocument/2006/relationships/image"/><Relationship Id="rId18" Target="../media/image20.svg" Type="http://schemas.openxmlformats.org/officeDocument/2006/relationships/image"/><Relationship Id="rId19" Target="../media/image21.png" Type="http://schemas.openxmlformats.org/officeDocument/2006/relationships/image"/><Relationship Id="rId2" Target="../media/image2.png" Type="http://schemas.openxmlformats.org/officeDocument/2006/relationships/image"/><Relationship Id="rId20" Target="../media/image22.svg" Type="http://schemas.openxmlformats.org/officeDocument/2006/relationships/image"/><Relationship Id="rId21" Target="../media/image23.png" Type="http://schemas.openxmlformats.org/officeDocument/2006/relationships/image"/><Relationship Id="rId22" Target="../media/image24.svg" Type="http://schemas.openxmlformats.org/officeDocument/2006/relationships/image"/><Relationship Id="rId23" Target="../media/image25.png" Type="http://schemas.openxmlformats.org/officeDocument/2006/relationships/image"/><Relationship Id="rId24" Target="../media/image26.svg" Type="http://schemas.openxmlformats.org/officeDocument/2006/relationships/image"/><Relationship Id="rId25" Target="../media/image27.png" Type="http://schemas.openxmlformats.org/officeDocument/2006/relationships/image"/><Relationship Id="rId26" Target="../media/image28.svg" Type="http://schemas.openxmlformats.org/officeDocument/2006/relationships/image"/><Relationship Id="rId27" Target="../media/image29.png" Type="http://schemas.openxmlformats.org/officeDocument/2006/relationships/image"/><Relationship Id="rId28" Target="../media/image30.svg" Type="http://schemas.openxmlformats.org/officeDocument/2006/relationships/image"/><Relationship Id="rId29" Target="../media/image44.png" Type="http://schemas.openxmlformats.org/officeDocument/2006/relationships/image"/><Relationship Id="rId3" Target="../media/image3.png" Type="http://schemas.openxmlformats.org/officeDocument/2006/relationships/image"/><Relationship Id="rId30" Target="../media/image45.png" Type="http://schemas.openxmlformats.org/officeDocument/2006/relationships/image"/><Relationship Id="rId31" Target="../media/image46.png" Type="http://schemas.openxmlformats.org/officeDocument/2006/relationships/image"/><Relationship Id="rId32" Target="../media/image47.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15" Target="../media/image17.png" Type="http://schemas.openxmlformats.org/officeDocument/2006/relationships/image"/><Relationship Id="rId16" Target="../media/image18.svg" Type="http://schemas.openxmlformats.org/officeDocument/2006/relationships/image"/><Relationship Id="rId17" Target="../media/image19.png" Type="http://schemas.openxmlformats.org/officeDocument/2006/relationships/image"/><Relationship Id="rId18" Target="../media/image20.svg" Type="http://schemas.openxmlformats.org/officeDocument/2006/relationships/image"/><Relationship Id="rId19" Target="../media/image21.png" Type="http://schemas.openxmlformats.org/officeDocument/2006/relationships/image"/><Relationship Id="rId2" Target="../media/image2.png" Type="http://schemas.openxmlformats.org/officeDocument/2006/relationships/image"/><Relationship Id="rId20" Target="../media/image22.svg" Type="http://schemas.openxmlformats.org/officeDocument/2006/relationships/image"/><Relationship Id="rId21" Target="../media/image23.png" Type="http://schemas.openxmlformats.org/officeDocument/2006/relationships/image"/><Relationship Id="rId22" Target="../media/image24.svg" Type="http://schemas.openxmlformats.org/officeDocument/2006/relationships/image"/><Relationship Id="rId23" Target="../media/image25.png" Type="http://schemas.openxmlformats.org/officeDocument/2006/relationships/image"/><Relationship Id="rId24" Target="../media/image26.svg" Type="http://schemas.openxmlformats.org/officeDocument/2006/relationships/image"/><Relationship Id="rId25" Target="../media/image27.png" Type="http://schemas.openxmlformats.org/officeDocument/2006/relationships/image"/><Relationship Id="rId26" Target="../media/image28.svg" Type="http://schemas.openxmlformats.org/officeDocument/2006/relationships/image"/><Relationship Id="rId27" Target="../media/image29.png" Type="http://schemas.openxmlformats.org/officeDocument/2006/relationships/image"/><Relationship Id="rId28" Target="../media/image30.svg" Type="http://schemas.openxmlformats.org/officeDocument/2006/relationships/image"/><Relationship Id="rId29" Target="../media/image48.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2" Target="../media/image2.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354704"/>
          </a:xfrm>
          <a:custGeom>
            <a:avLst/>
            <a:gdLst/>
            <a:ahLst/>
            <a:cxnLst/>
            <a:rect r="r" b="b" t="t" l="l"/>
            <a:pathLst>
              <a:path h="10354704" w="18288000">
                <a:moveTo>
                  <a:pt x="0" y="0"/>
                </a:moveTo>
                <a:lnTo>
                  <a:pt x="18288000" y="0"/>
                </a:lnTo>
                <a:lnTo>
                  <a:pt x="18288000" y="10354704"/>
                </a:lnTo>
                <a:lnTo>
                  <a:pt x="0" y="10354704"/>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227877">
            <a:off x="1630037" y="-147786"/>
            <a:ext cx="15280037" cy="10203364"/>
          </a:xfrm>
          <a:custGeom>
            <a:avLst/>
            <a:gdLst/>
            <a:ahLst/>
            <a:cxnLst/>
            <a:rect r="r" b="b" t="t" l="l"/>
            <a:pathLst>
              <a:path h="10203364" w="15280037">
                <a:moveTo>
                  <a:pt x="0" y="0"/>
                </a:moveTo>
                <a:lnTo>
                  <a:pt x="15280038" y="0"/>
                </a:lnTo>
                <a:lnTo>
                  <a:pt x="15280038" y="10203364"/>
                </a:lnTo>
                <a:lnTo>
                  <a:pt x="0" y="10203364"/>
                </a:lnTo>
                <a:lnTo>
                  <a:pt x="0" y="0"/>
                </a:lnTo>
                <a:close/>
              </a:path>
            </a:pathLst>
          </a:custGeom>
          <a:blipFill>
            <a:blip r:embed="rId29"/>
            <a:stretch>
              <a:fillRect l="0" t="0" r="0" b="0"/>
            </a:stretch>
          </a:blipFill>
        </p:spPr>
      </p:sp>
      <p:grpSp>
        <p:nvGrpSpPr>
          <p:cNvPr name="Group 17" id="17"/>
          <p:cNvGrpSpPr/>
          <p:nvPr/>
        </p:nvGrpSpPr>
        <p:grpSpPr>
          <a:xfrm rot="0">
            <a:off x="1028700" y="1325191"/>
            <a:ext cx="7451039" cy="3203482"/>
            <a:chOff x="0" y="0"/>
            <a:chExt cx="2755100" cy="1184521"/>
          </a:xfrm>
        </p:grpSpPr>
        <p:sp>
          <p:nvSpPr>
            <p:cNvPr name="Freeform 18" id="18"/>
            <p:cNvSpPr/>
            <p:nvPr/>
          </p:nvSpPr>
          <p:spPr>
            <a:xfrm flipH="false" flipV="false" rot="0">
              <a:off x="0" y="0"/>
              <a:ext cx="2755100" cy="1184521"/>
            </a:xfrm>
            <a:custGeom>
              <a:avLst/>
              <a:gdLst/>
              <a:ahLst/>
              <a:cxnLst/>
              <a:rect r="r" b="b" t="t" l="l"/>
              <a:pathLst>
                <a:path h="1184521" w="2755100">
                  <a:moveTo>
                    <a:pt x="15586" y="0"/>
                  </a:moveTo>
                  <a:lnTo>
                    <a:pt x="2739515" y="0"/>
                  </a:lnTo>
                  <a:cubicBezTo>
                    <a:pt x="2743648" y="0"/>
                    <a:pt x="2747613" y="1642"/>
                    <a:pt x="2750535" y="4565"/>
                  </a:cubicBezTo>
                  <a:cubicBezTo>
                    <a:pt x="2753458" y="7488"/>
                    <a:pt x="2755100" y="11452"/>
                    <a:pt x="2755100" y="15586"/>
                  </a:cubicBezTo>
                  <a:lnTo>
                    <a:pt x="2755100" y="1168936"/>
                  </a:lnTo>
                  <a:cubicBezTo>
                    <a:pt x="2755100" y="1173069"/>
                    <a:pt x="2753458" y="1177033"/>
                    <a:pt x="2750535" y="1179956"/>
                  </a:cubicBezTo>
                  <a:cubicBezTo>
                    <a:pt x="2747613" y="1182879"/>
                    <a:pt x="2743648" y="1184521"/>
                    <a:pt x="2739515" y="1184521"/>
                  </a:cubicBezTo>
                  <a:lnTo>
                    <a:pt x="15586" y="1184521"/>
                  </a:lnTo>
                  <a:cubicBezTo>
                    <a:pt x="11452" y="1184521"/>
                    <a:pt x="7488" y="1182879"/>
                    <a:pt x="4565" y="1179956"/>
                  </a:cubicBezTo>
                  <a:cubicBezTo>
                    <a:pt x="1642" y="1177033"/>
                    <a:pt x="0" y="1173069"/>
                    <a:pt x="0" y="1168936"/>
                  </a:cubicBezTo>
                  <a:lnTo>
                    <a:pt x="0" y="15586"/>
                  </a:lnTo>
                  <a:cubicBezTo>
                    <a:pt x="0" y="11452"/>
                    <a:pt x="1642" y="7488"/>
                    <a:pt x="4565" y="4565"/>
                  </a:cubicBezTo>
                  <a:cubicBezTo>
                    <a:pt x="7488" y="1642"/>
                    <a:pt x="11452" y="0"/>
                    <a:pt x="15586" y="0"/>
                  </a:cubicBezTo>
                  <a:close/>
                </a:path>
              </a:pathLst>
            </a:custGeom>
            <a:solidFill>
              <a:srgbClr val="8AB7E2"/>
            </a:solidFill>
            <a:ln w="9525" cap="sq">
              <a:solidFill>
                <a:srgbClr val="000000"/>
              </a:solidFill>
              <a:prstDash val="solid"/>
              <a:miter/>
            </a:ln>
          </p:spPr>
        </p:sp>
        <p:sp>
          <p:nvSpPr>
            <p:cNvPr name="TextBox 19" id="19"/>
            <p:cNvSpPr txBox="true"/>
            <p:nvPr/>
          </p:nvSpPr>
          <p:spPr>
            <a:xfrm>
              <a:off x="0" y="-38100"/>
              <a:ext cx="2755100" cy="122262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0" id="20"/>
          <p:cNvSpPr txBox="true"/>
          <p:nvPr/>
        </p:nvSpPr>
        <p:spPr>
          <a:xfrm rot="0">
            <a:off x="1070440" y="1448571"/>
            <a:ext cx="5744068" cy="738504"/>
          </a:xfrm>
          <a:prstGeom prst="rect">
            <a:avLst/>
          </a:prstGeom>
        </p:spPr>
        <p:txBody>
          <a:bodyPr anchor="t" rtlCol="false" tIns="0" lIns="0" bIns="0" rIns="0">
            <a:spAutoFit/>
          </a:bodyPr>
          <a:lstStyle/>
          <a:p>
            <a:pPr algn="ctr">
              <a:lnSpc>
                <a:spcPts val="6020"/>
              </a:lnSpc>
            </a:pPr>
            <a:r>
              <a:rPr lang="en-US" sz="4300" b="true">
                <a:solidFill>
                  <a:srgbClr val="000000"/>
                </a:solidFill>
                <a:latin typeface="Canva Sans Bold"/>
                <a:ea typeface="Canva Sans Bold"/>
                <a:cs typeface="Canva Sans Bold"/>
                <a:sym typeface="Canva Sans Bold"/>
              </a:rPr>
              <a:t>Traditional Methods</a:t>
            </a:r>
          </a:p>
        </p:txBody>
      </p:sp>
      <p:sp>
        <p:nvSpPr>
          <p:cNvPr name="TextBox 21" id="21"/>
          <p:cNvSpPr txBox="true"/>
          <p:nvPr/>
        </p:nvSpPr>
        <p:spPr>
          <a:xfrm rot="0">
            <a:off x="878762" y="2332930"/>
            <a:ext cx="7169782" cy="745031"/>
          </a:xfrm>
          <a:prstGeom prst="rect">
            <a:avLst/>
          </a:prstGeom>
        </p:spPr>
        <p:txBody>
          <a:bodyPr anchor="t" rtlCol="false" tIns="0" lIns="0" bIns="0" rIns="0">
            <a:spAutoFit/>
          </a:bodyPr>
          <a:lstStyle/>
          <a:p>
            <a:pPr algn="ctr">
              <a:lnSpc>
                <a:spcPts val="3035"/>
              </a:lnSpc>
            </a:pPr>
            <a:r>
              <a:rPr lang="en-US" sz="2168" b="true">
                <a:solidFill>
                  <a:srgbClr val="000000"/>
                </a:solidFill>
                <a:latin typeface="Canva Sans Bold"/>
                <a:ea typeface="Canva Sans Bold"/>
                <a:cs typeface="Canva Sans Bold"/>
                <a:sym typeface="Canva Sans Bold"/>
              </a:rPr>
              <a:t>1.Significant dependence on human interpretation  </a:t>
            </a:r>
          </a:p>
          <a:p>
            <a:pPr algn="ctr">
              <a:lnSpc>
                <a:spcPts val="3035"/>
              </a:lnSpc>
            </a:pPr>
            <a:r>
              <a:rPr lang="en-US" sz="2168" b="true">
                <a:solidFill>
                  <a:srgbClr val="000000"/>
                </a:solidFill>
                <a:latin typeface="Canva Sans Bold"/>
                <a:ea typeface="Canva Sans Bold"/>
                <a:cs typeface="Canva Sans Bold"/>
                <a:sym typeface="Canva Sans Bold"/>
              </a:rPr>
              <a:t>  </a:t>
            </a:r>
          </a:p>
        </p:txBody>
      </p:sp>
      <p:sp>
        <p:nvSpPr>
          <p:cNvPr name="TextBox 22" id="22"/>
          <p:cNvSpPr txBox="true"/>
          <p:nvPr/>
        </p:nvSpPr>
        <p:spPr>
          <a:xfrm rot="0">
            <a:off x="1028700" y="2858750"/>
            <a:ext cx="6363396" cy="1125982"/>
          </a:xfrm>
          <a:prstGeom prst="rect">
            <a:avLst/>
          </a:prstGeom>
        </p:spPr>
        <p:txBody>
          <a:bodyPr anchor="t" rtlCol="false" tIns="0" lIns="0" bIns="0" rIns="0">
            <a:spAutoFit/>
          </a:bodyPr>
          <a:lstStyle/>
          <a:p>
            <a:pPr algn="ctr">
              <a:lnSpc>
                <a:spcPts val="3037"/>
              </a:lnSpc>
            </a:pPr>
            <a:r>
              <a:rPr lang="en-US" sz="2169" b="true">
                <a:solidFill>
                  <a:srgbClr val="000000"/>
                </a:solidFill>
                <a:latin typeface="Canva Sans Bold"/>
                <a:ea typeface="Canva Sans Bold"/>
                <a:cs typeface="Canva Sans Bold"/>
                <a:sym typeface="Canva Sans Bold"/>
              </a:rPr>
              <a:t>2.Lengthy procedures result in delayed results</a:t>
            </a:r>
            <a:r>
              <a:rPr lang="en-US" sz="2169" b="true">
                <a:solidFill>
                  <a:srgbClr val="000000"/>
                </a:solidFill>
                <a:latin typeface="Canva Sans Bold"/>
                <a:ea typeface="Canva Sans Bold"/>
                <a:cs typeface="Canva Sans Bold"/>
                <a:sym typeface="Canva Sans Bold"/>
              </a:rPr>
              <a:t> </a:t>
            </a:r>
          </a:p>
          <a:p>
            <a:pPr algn="ctr">
              <a:lnSpc>
                <a:spcPts val="3037"/>
              </a:lnSpc>
            </a:pPr>
          </a:p>
          <a:p>
            <a:pPr algn="ctr">
              <a:lnSpc>
                <a:spcPts val="3037"/>
              </a:lnSpc>
            </a:pPr>
          </a:p>
        </p:txBody>
      </p:sp>
      <p:sp>
        <p:nvSpPr>
          <p:cNvPr name="TextBox 23" id="23"/>
          <p:cNvSpPr txBox="true"/>
          <p:nvPr/>
        </p:nvSpPr>
        <p:spPr>
          <a:xfrm rot="0">
            <a:off x="965404" y="3402691"/>
            <a:ext cx="6788512" cy="1125982"/>
          </a:xfrm>
          <a:prstGeom prst="rect">
            <a:avLst/>
          </a:prstGeom>
        </p:spPr>
        <p:txBody>
          <a:bodyPr anchor="t" rtlCol="false" tIns="0" lIns="0" bIns="0" rIns="0">
            <a:spAutoFit/>
          </a:bodyPr>
          <a:lstStyle/>
          <a:p>
            <a:pPr algn="ctr">
              <a:lnSpc>
                <a:spcPts val="3037"/>
              </a:lnSpc>
            </a:pPr>
            <a:r>
              <a:rPr lang="en-US" sz="2169" b="true">
                <a:solidFill>
                  <a:srgbClr val="000000"/>
                </a:solidFill>
                <a:latin typeface="Canva Sans Bold"/>
                <a:ea typeface="Canva Sans Bold"/>
                <a:cs typeface="Canva Sans Bold"/>
                <a:sym typeface="Canva Sans Bold"/>
              </a:rPr>
              <a:t>3.Re</a:t>
            </a:r>
            <a:r>
              <a:rPr lang="en-US" b="true" sz="2169">
                <a:solidFill>
                  <a:srgbClr val="000000"/>
                </a:solidFill>
                <a:latin typeface="Canva Sans Bold"/>
                <a:ea typeface="Canva Sans Bold"/>
                <a:cs typeface="Canva Sans Bold"/>
                <a:sym typeface="Canva Sans Bold"/>
              </a:rPr>
              <a:t>duced accuracy stemming from human error </a:t>
            </a:r>
          </a:p>
          <a:p>
            <a:pPr algn="ctr">
              <a:lnSpc>
                <a:spcPts val="3037"/>
              </a:lnSpc>
            </a:pPr>
          </a:p>
          <a:p>
            <a:pPr algn="ctr">
              <a:lnSpc>
                <a:spcPts val="3037"/>
              </a:lnSpc>
            </a:pPr>
          </a:p>
        </p:txBody>
      </p:sp>
      <p:sp>
        <p:nvSpPr>
          <p:cNvPr name="TextBox 24" id="24"/>
          <p:cNvSpPr txBox="true"/>
          <p:nvPr/>
        </p:nvSpPr>
        <p:spPr>
          <a:xfrm rot="0">
            <a:off x="1014034" y="3880903"/>
            <a:ext cx="7090916" cy="363982"/>
          </a:xfrm>
          <a:prstGeom prst="rect">
            <a:avLst/>
          </a:prstGeom>
        </p:spPr>
        <p:txBody>
          <a:bodyPr anchor="t" rtlCol="false" tIns="0" lIns="0" bIns="0" rIns="0">
            <a:spAutoFit/>
          </a:bodyPr>
          <a:lstStyle/>
          <a:p>
            <a:pPr algn="ctr">
              <a:lnSpc>
                <a:spcPts val="3037"/>
              </a:lnSpc>
            </a:pPr>
            <a:r>
              <a:rPr lang="en-US" sz="2169" b="true">
                <a:solidFill>
                  <a:srgbClr val="000000"/>
                </a:solidFill>
                <a:latin typeface="Canva Sans Bold"/>
                <a:ea typeface="Canva Sans Bold"/>
                <a:cs typeface="Canva Sans Bold"/>
                <a:sym typeface="Canva Sans Bold"/>
              </a:rPr>
              <a:t>4.Restricted scalability when handling large datasets</a:t>
            </a:r>
          </a:p>
        </p:txBody>
      </p:sp>
      <p:grpSp>
        <p:nvGrpSpPr>
          <p:cNvPr name="Group 25" id="25"/>
          <p:cNvGrpSpPr/>
          <p:nvPr/>
        </p:nvGrpSpPr>
        <p:grpSpPr>
          <a:xfrm rot="0">
            <a:off x="9642918" y="5661456"/>
            <a:ext cx="8010467" cy="3011802"/>
            <a:chOff x="0" y="0"/>
            <a:chExt cx="2961954" cy="1113645"/>
          </a:xfrm>
        </p:grpSpPr>
        <p:sp>
          <p:nvSpPr>
            <p:cNvPr name="Freeform 26" id="26"/>
            <p:cNvSpPr/>
            <p:nvPr/>
          </p:nvSpPr>
          <p:spPr>
            <a:xfrm flipH="false" flipV="false" rot="0">
              <a:off x="0" y="0"/>
              <a:ext cx="2961954" cy="1113645"/>
            </a:xfrm>
            <a:custGeom>
              <a:avLst/>
              <a:gdLst/>
              <a:ahLst/>
              <a:cxnLst/>
              <a:rect r="r" b="b" t="t" l="l"/>
              <a:pathLst>
                <a:path h="1113645" w="2961954">
                  <a:moveTo>
                    <a:pt x="14497" y="0"/>
                  </a:moveTo>
                  <a:lnTo>
                    <a:pt x="2947457" y="0"/>
                  </a:lnTo>
                  <a:cubicBezTo>
                    <a:pt x="2955464" y="0"/>
                    <a:pt x="2961954" y="6491"/>
                    <a:pt x="2961954" y="14497"/>
                  </a:cubicBezTo>
                  <a:lnTo>
                    <a:pt x="2961954" y="1099148"/>
                  </a:lnTo>
                  <a:cubicBezTo>
                    <a:pt x="2961954" y="1107155"/>
                    <a:pt x="2955464" y="1113645"/>
                    <a:pt x="2947457" y="1113645"/>
                  </a:cubicBezTo>
                  <a:lnTo>
                    <a:pt x="14497" y="1113645"/>
                  </a:lnTo>
                  <a:cubicBezTo>
                    <a:pt x="6491" y="1113645"/>
                    <a:pt x="0" y="1107155"/>
                    <a:pt x="0" y="1099148"/>
                  </a:cubicBezTo>
                  <a:lnTo>
                    <a:pt x="0" y="14497"/>
                  </a:lnTo>
                  <a:cubicBezTo>
                    <a:pt x="0" y="6491"/>
                    <a:pt x="6491" y="0"/>
                    <a:pt x="14497" y="0"/>
                  </a:cubicBezTo>
                  <a:close/>
                </a:path>
              </a:pathLst>
            </a:custGeom>
            <a:solidFill>
              <a:srgbClr val="8AB7E2"/>
            </a:solidFill>
            <a:ln w="9525" cap="sq">
              <a:solidFill>
                <a:srgbClr val="000000"/>
              </a:solidFill>
              <a:prstDash val="solid"/>
              <a:miter/>
            </a:ln>
          </p:spPr>
        </p:sp>
        <p:sp>
          <p:nvSpPr>
            <p:cNvPr name="TextBox 27" id="27"/>
            <p:cNvSpPr txBox="true"/>
            <p:nvPr/>
          </p:nvSpPr>
          <p:spPr>
            <a:xfrm>
              <a:off x="0" y="-38100"/>
              <a:ext cx="2961954" cy="115174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8" id="28"/>
          <p:cNvSpPr txBox="true"/>
          <p:nvPr/>
        </p:nvSpPr>
        <p:spPr>
          <a:xfrm rot="0">
            <a:off x="9144000" y="5585256"/>
            <a:ext cx="8741244" cy="646429"/>
          </a:xfrm>
          <a:prstGeom prst="rect">
            <a:avLst/>
          </a:prstGeom>
        </p:spPr>
        <p:txBody>
          <a:bodyPr anchor="t" rtlCol="false" tIns="0" lIns="0" bIns="0" rIns="0">
            <a:spAutoFit/>
          </a:bodyPr>
          <a:lstStyle/>
          <a:p>
            <a:pPr algn="ctr">
              <a:lnSpc>
                <a:spcPts val="5320"/>
              </a:lnSpc>
            </a:pPr>
            <a:r>
              <a:rPr lang="en-US" sz="3800" b="true">
                <a:solidFill>
                  <a:srgbClr val="000000"/>
                </a:solidFill>
                <a:latin typeface="Canva Sans Bold"/>
                <a:ea typeface="Canva Sans Bold"/>
                <a:cs typeface="Canva Sans Bold"/>
                <a:sym typeface="Canva Sans Bold"/>
              </a:rPr>
              <a:t>Machine Learning Approaches</a:t>
            </a:r>
          </a:p>
        </p:txBody>
      </p:sp>
      <p:sp>
        <p:nvSpPr>
          <p:cNvPr name="TextBox 29" id="29"/>
          <p:cNvSpPr txBox="true"/>
          <p:nvPr/>
        </p:nvSpPr>
        <p:spPr>
          <a:xfrm rot="0">
            <a:off x="9435234" y="6315542"/>
            <a:ext cx="8158776" cy="740460"/>
          </a:xfrm>
          <a:prstGeom prst="rect">
            <a:avLst/>
          </a:prstGeom>
        </p:spPr>
        <p:txBody>
          <a:bodyPr anchor="t" rtlCol="false" tIns="0" lIns="0" bIns="0" rIns="0">
            <a:spAutoFit/>
          </a:bodyPr>
          <a:lstStyle/>
          <a:p>
            <a:pPr algn="ctr">
              <a:lnSpc>
                <a:spcPts val="3048"/>
              </a:lnSpc>
            </a:pPr>
            <a:r>
              <a:rPr lang="en-US" sz="2177" b="true">
                <a:solidFill>
                  <a:srgbClr val="000000"/>
                </a:solidFill>
                <a:latin typeface="Canva Sans Bold"/>
                <a:ea typeface="Canva Sans Bold"/>
                <a:cs typeface="Canva Sans Bold"/>
                <a:sym typeface="Canva Sans Bold"/>
              </a:rPr>
              <a:t>1.Faster data processing capabilities enhance efficiency.</a:t>
            </a:r>
          </a:p>
          <a:p>
            <a:pPr algn="ctr">
              <a:lnSpc>
                <a:spcPts val="3048"/>
              </a:lnSpc>
            </a:pPr>
          </a:p>
        </p:txBody>
      </p:sp>
      <p:sp>
        <p:nvSpPr>
          <p:cNvPr name="TextBox 30" id="30"/>
          <p:cNvSpPr txBox="true"/>
          <p:nvPr/>
        </p:nvSpPr>
        <p:spPr>
          <a:xfrm rot="0">
            <a:off x="9511641" y="6855067"/>
            <a:ext cx="8158776" cy="361622"/>
          </a:xfrm>
          <a:prstGeom prst="rect">
            <a:avLst/>
          </a:prstGeom>
        </p:spPr>
        <p:txBody>
          <a:bodyPr anchor="t" rtlCol="false" tIns="0" lIns="0" bIns="0" rIns="0">
            <a:spAutoFit/>
          </a:bodyPr>
          <a:lstStyle/>
          <a:p>
            <a:pPr algn="ctr">
              <a:lnSpc>
                <a:spcPts val="3048"/>
              </a:lnSpc>
            </a:pPr>
            <a:r>
              <a:rPr lang="en-US" sz="2177" b="true">
                <a:solidFill>
                  <a:srgbClr val="000000"/>
                </a:solidFill>
                <a:latin typeface="Canva Sans Bold"/>
                <a:ea typeface="Canva Sans Bold"/>
                <a:cs typeface="Canva Sans Bold"/>
                <a:sym typeface="Canva Sans Bold"/>
              </a:rPr>
              <a:t>2.Higher accuracy rates reduce error margins significantly</a:t>
            </a:r>
          </a:p>
        </p:txBody>
      </p:sp>
      <p:sp>
        <p:nvSpPr>
          <p:cNvPr name="TextBox 31" id="31"/>
          <p:cNvSpPr txBox="true"/>
          <p:nvPr/>
        </p:nvSpPr>
        <p:spPr>
          <a:xfrm rot="0">
            <a:off x="9494608" y="7424973"/>
            <a:ext cx="8158776" cy="361622"/>
          </a:xfrm>
          <a:prstGeom prst="rect">
            <a:avLst/>
          </a:prstGeom>
        </p:spPr>
        <p:txBody>
          <a:bodyPr anchor="t" rtlCol="false" tIns="0" lIns="0" bIns="0" rIns="0">
            <a:spAutoFit/>
          </a:bodyPr>
          <a:lstStyle/>
          <a:p>
            <a:pPr algn="ctr">
              <a:lnSpc>
                <a:spcPts val="3048"/>
              </a:lnSpc>
            </a:pPr>
            <a:r>
              <a:rPr lang="en-US" sz="2177" b="true">
                <a:solidFill>
                  <a:srgbClr val="000000"/>
                </a:solidFill>
                <a:latin typeface="Canva Sans Bold"/>
                <a:ea typeface="Canva Sans Bold"/>
                <a:cs typeface="Canva Sans Bold"/>
                <a:sym typeface="Canva Sans Bold"/>
              </a:rPr>
              <a:t>3.Scalability allows handling of large datasets effortlessly</a:t>
            </a:r>
          </a:p>
        </p:txBody>
      </p:sp>
      <p:sp>
        <p:nvSpPr>
          <p:cNvPr name="TextBox 32" id="32"/>
          <p:cNvSpPr txBox="true"/>
          <p:nvPr/>
        </p:nvSpPr>
        <p:spPr>
          <a:xfrm rot="0">
            <a:off x="9511641" y="7996145"/>
            <a:ext cx="8158776" cy="361622"/>
          </a:xfrm>
          <a:prstGeom prst="rect">
            <a:avLst/>
          </a:prstGeom>
        </p:spPr>
        <p:txBody>
          <a:bodyPr anchor="t" rtlCol="false" tIns="0" lIns="0" bIns="0" rIns="0">
            <a:spAutoFit/>
          </a:bodyPr>
          <a:lstStyle/>
          <a:p>
            <a:pPr algn="ctr">
              <a:lnSpc>
                <a:spcPts val="3048"/>
              </a:lnSpc>
            </a:pPr>
            <a:r>
              <a:rPr lang="en-US" sz="2177" b="true">
                <a:solidFill>
                  <a:srgbClr val="000000"/>
                </a:solidFill>
                <a:latin typeface="Canva Sans Bold"/>
                <a:ea typeface="Canva Sans Bold"/>
                <a:cs typeface="Canva Sans Bold"/>
                <a:sym typeface="Canva Sans Bold"/>
              </a:rPr>
              <a:t>4.</a:t>
            </a:r>
            <a:r>
              <a:rPr lang="en-US" sz="2177" b="true">
                <a:solidFill>
                  <a:srgbClr val="000000"/>
                </a:solidFill>
                <a:latin typeface="Canva Sans Bold"/>
                <a:ea typeface="Canva Sans Bold"/>
                <a:cs typeface="Canva Sans Bold"/>
                <a:sym typeface="Canva Sans Bold"/>
              </a:rPr>
              <a:t>Objective analysis reduces bias and improves reliability.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028700" y="1261827"/>
            <a:ext cx="5038071" cy="3559266"/>
            <a:chOff x="0" y="0"/>
            <a:chExt cx="1048738" cy="740906"/>
          </a:xfrm>
        </p:grpSpPr>
        <p:sp>
          <p:nvSpPr>
            <p:cNvPr name="Freeform 4" id="4"/>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5" id="5"/>
            <p:cNvSpPr txBox="true"/>
            <p:nvPr/>
          </p:nvSpPr>
          <p:spPr>
            <a:xfrm>
              <a:off x="0" y="-38100"/>
              <a:ext cx="1048738" cy="779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5370657"/>
            <a:ext cx="5038071" cy="3559266"/>
            <a:chOff x="0" y="0"/>
            <a:chExt cx="1048738" cy="740906"/>
          </a:xfrm>
        </p:grpSpPr>
        <p:sp>
          <p:nvSpPr>
            <p:cNvPr name="Freeform 7" id="7"/>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8" id="8"/>
            <p:cNvSpPr txBox="true"/>
            <p:nvPr/>
          </p:nvSpPr>
          <p:spPr>
            <a:xfrm>
              <a:off x="0" y="-38100"/>
              <a:ext cx="1048738" cy="77900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692531" y="1261827"/>
            <a:ext cx="5038071" cy="3559266"/>
            <a:chOff x="0" y="0"/>
            <a:chExt cx="1048738" cy="740906"/>
          </a:xfrm>
        </p:grpSpPr>
        <p:sp>
          <p:nvSpPr>
            <p:cNvPr name="Freeform 10" id="10"/>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11" id="11"/>
            <p:cNvSpPr txBox="true"/>
            <p:nvPr/>
          </p:nvSpPr>
          <p:spPr>
            <a:xfrm>
              <a:off x="0" y="-38100"/>
              <a:ext cx="1048738" cy="779006"/>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692531" y="5370657"/>
            <a:ext cx="5038071" cy="3559266"/>
            <a:chOff x="0" y="0"/>
            <a:chExt cx="1048738" cy="740906"/>
          </a:xfrm>
        </p:grpSpPr>
        <p:sp>
          <p:nvSpPr>
            <p:cNvPr name="Freeform 13" id="13"/>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14" id="14"/>
            <p:cNvSpPr txBox="true"/>
            <p:nvPr/>
          </p:nvSpPr>
          <p:spPr>
            <a:xfrm>
              <a:off x="0" y="-38100"/>
              <a:ext cx="1048738" cy="779006"/>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28700" y="1261827"/>
            <a:ext cx="5038071" cy="668736"/>
            <a:chOff x="0" y="0"/>
            <a:chExt cx="1048738" cy="139206"/>
          </a:xfrm>
        </p:grpSpPr>
        <p:sp>
          <p:nvSpPr>
            <p:cNvPr name="Freeform 16" id="16"/>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17" id="17"/>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028700" y="5370657"/>
            <a:ext cx="5038071" cy="668736"/>
            <a:chOff x="0" y="0"/>
            <a:chExt cx="1048738" cy="139206"/>
          </a:xfrm>
        </p:grpSpPr>
        <p:sp>
          <p:nvSpPr>
            <p:cNvPr name="Freeform 19" id="19"/>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0" id="20"/>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6692531" y="1261827"/>
            <a:ext cx="5038071" cy="668736"/>
            <a:chOff x="0" y="0"/>
            <a:chExt cx="1048738" cy="139206"/>
          </a:xfrm>
        </p:grpSpPr>
        <p:sp>
          <p:nvSpPr>
            <p:cNvPr name="Freeform 22" id="22"/>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3" id="23"/>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6692531" y="5376334"/>
            <a:ext cx="5038071" cy="668736"/>
            <a:chOff x="0" y="0"/>
            <a:chExt cx="1048738" cy="139206"/>
          </a:xfrm>
        </p:grpSpPr>
        <p:sp>
          <p:nvSpPr>
            <p:cNvPr name="Freeform 25" id="25"/>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6" id="26"/>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3311752" y="1766034"/>
            <a:ext cx="3032484" cy="6646539"/>
          </a:xfrm>
          <a:custGeom>
            <a:avLst/>
            <a:gdLst/>
            <a:ahLst/>
            <a:cxnLst/>
            <a:rect r="r" b="b" t="t" l="l"/>
            <a:pathLst>
              <a:path h="6646539" w="3032484">
                <a:moveTo>
                  <a:pt x="0" y="0"/>
                </a:moveTo>
                <a:lnTo>
                  <a:pt x="3032483" y="0"/>
                </a:lnTo>
                <a:lnTo>
                  <a:pt x="3032483" y="6646539"/>
                </a:lnTo>
                <a:lnTo>
                  <a:pt x="0" y="66465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8" id="28"/>
          <p:cNvSpPr txBox="true"/>
          <p:nvPr/>
        </p:nvSpPr>
        <p:spPr>
          <a:xfrm rot="0">
            <a:off x="1223734" y="1405442"/>
            <a:ext cx="3739422" cy="391030"/>
          </a:xfrm>
          <a:prstGeom prst="rect">
            <a:avLst/>
          </a:prstGeom>
        </p:spPr>
        <p:txBody>
          <a:bodyPr anchor="t" rtlCol="false" tIns="0" lIns="0" bIns="0" rIns="0">
            <a:spAutoFit/>
          </a:bodyPr>
          <a:lstStyle/>
          <a:p>
            <a:pPr algn="l">
              <a:lnSpc>
                <a:spcPts val="3080"/>
              </a:lnSpc>
            </a:pPr>
            <a:r>
              <a:rPr lang="en-US" sz="2632">
                <a:solidFill>
                  <a:srgbClr val="000000"/>
                </a:solidFill>
                <a:latin typeface="Open Sans Extra Bold"/>
                <a:ea typeface="Open Sans Extra Bold"/>
                <a:cs typeface="Open Sans Extra Bold"/>
                <a:sym typeface="Open Sans Extra Bold"/>
              </a:rPr>
              <a:t>Model Transparency</a:t>
            </a:r>
          </a:p>
        </p:txBody>
      </p:sp>
      <p:sp>
        <p:nvSpPr>
          <p:cNvPr name="TextBox 29" id="29"/>
          <p:cNvSpPr txBox="true"/>
          <p:nvPr/>
        </p:nvSpPr>
        <p:spPr>
          <a:xfrm rot="0">
            <a:off x="6692531" y="1390326"/>
            <a:ext cx="5900176" cy="391411"/>
          </a:xfrm>
          <a:prstGeom prst="rect">
            <a:avLst/>
          </a:prstGeom>
        </p:spPr>
        <p:txBody>
          <a:bodyPr anchor="t" rtlCol="false" tIns="0" lIns="0" bIns="0" rIns="0">
            <a:spAutoFit/>
          </a:bodyPr>
          <a:lstStyle/>
          <a:p>
            <a:pPr algn="l">
              <a:lnSpc>
                <a:spcPts val="3197"/>
              </a:lnSpc>
            </a:pPr>
            <a:r>
              <a:rPr lang="en-US" sz="2732">
                <a:solidFill>
                  <a:srgbClr val="000000"/>
                </a:solidFill>
                <a:latin typeface="Open Sans Extra Bold"/>
                <a:ea typeface="Open Sans Extra Bold"/>
                <a:cs typeface="Open Sans Extra Bold"/>
                <a:sym typeface="Open Sans Extra Bold"/>
              </a:rPr>
              <a:t> Biases in Training Data</a:t>
            </a:r>
          </a:p>
        </p:txBody>
      </p:sp>
      <p:sp>
        <p:nvSpPr>
          <p:cNvPr name="TextBox 30" id="30"/>
          <p:cNvSpPr txBox="true"/>
          <p:nvPr/>
        </p:nvSpPr>
        <p:spPr>
          <a:xfrm rot="0">
            <a:off x="1187206" y="5544524"/>
            <a:ext cx="4721059" cy="332356"/>
          </a:xfrm>
          <a:prstGeom prst="rect">
            <a:avLst/>
          </a:prstGeom>
        </p:spPr>
        <p:txBody>
          <a:bodyPr anchor="t" rtlCol="false" tIns="0" lIns="0" bIns="0" rIns="0">
            <a:spAutoFit/>
          </a:bodyPr>
          <a:lstStyle/>
          <a:p>
            <a:pPr algn="l">
              <a:lnSpc>
                <a:spcPts val="2612"/>
              </a:lnSpc>
            </a:pPr>
            <a:r>
              <a:rPr lang="en-US" sz="2232">
                <a:solidFill>
                  <a:srgbClr val="000000"/>
                </a:solidFill>
                <a:latin typeface="Open Sans Extra Bold"/>
                <a:ea typeface="Open Sans Extra Bold"/>
                <a:cs typeface="Open Sans Extra Bold"/>
                <a:sym typeface="Open Sans Extra Bold"/>
              </a:rPr>
              <a:t>Upholding Data Protection Laws</a:t>
            </a:r>
          </a:p>
        </p:txBody>
      </p:sp>
      <p:sp>
        <p:nvSpPr>
          <p:cNvPr name="TextBox 31" id="31"/>
          <p:cNvSpPr txBox="true"/>
          <p:nvPr/>
        </p:nvSpPr>
        <p:spPr>
          <a:xfrm rot="0">
            <a:off x="6888527" y="5544524"/>
            <a:ext cx="4510946" cy="351787"/>
          </a:xfrm>
          <a:prstGeom prst="rect">
            <a:avLst/>
          </a:prstGeom>
        </p:spPr>
        <p:txBody>
          <a:bodyPr anchor="t" rtlCol="false" tIns="0" lIns="0" bIns="0" rIns="0">
            <a:spAutoFit/>
          </a:bodyPr>
          <a:lstStyle/>
          <a:p>
            <a:pPr algn="l">
              <a:lnSpc>
                <a:spcPts val="2729"/>
              </a:lnSpc>
            </a:pPr>
            <a:r>
              <a:rPr lang="en-US" sz="2332">
                <a:solidFill>
                  <a:srgbClr val="000000"/>
                </a:solidFill>
                <a:latin typeface="Open Sans Extra Bold"/>
                <a:ea typeface="Open Sans Extra Bold"/>
                <a:cs typeface="Open Sans Extra Bold"/>
                <a:sym typeface="Open Sans Extra Bold"/>
              </a:rPr>
              <a:t>Promoting Ethical Use of ML</a:t>
            </a:r>
          </a:p>
        </p:txBody>
      </p:sp>
      <p:sp>
        <p:nvSpPr>
          <p:cNvPr name="TextBox 32" id="32"/>
          <p:cNvSpPr txBox="true"/>
          <p:nvPr/>
        </p:nvSpPr>
        <p:spPr>
          <a:xfrm rot="0">
            <a:off x="1345712" y="2025053"/>
            <a:ext cx="4137951" cy="2724150"/>
          </a:xfrm>
          <a:prstGeom prst="rect">
            <a:avLst/>
          </a:prstGeom>
        </p:spPr>
        <p:txBody>
          <a:bodyPr anchor="t" rtlCol="false" tIns="0" lIns="0" bIns="0" rIns="0">
            <a:spAutoFit/>
          </a:bodyPr>
          <a:lstStyle/>
          <a:p>
            <a:pPr algn="l">
              <a:lnSpc>
                <a:spcPts val="3239"/>
              </a:lnSpc>
              <a:spcBef>
                <a:spcPct val="0"/>
              </a:spcBef>
            </a:pPr>
            <a:r>
              <a:rPr lang="en-US" b="true" sz="2399" spc="143">
                <a:solidFill>
                  <a:srgbClr val="000000"/>
                </a:solidFill>
                <a:latin typeface="DM Sans Bold"/>
                <a:ea typeface="DM Sans Bold"/>
                <a:cs typeface="DM Sans Bold"/>
                <a:sym typeface="DM Sans Bold"/>
              </a:rPr>
              <a:t>T</a:t>
            </a:r>
            <a:r>
              <a:rPr lang="en-US" b="true" sz="2399" spc="143" u="none">
                <a:solidFill>
                  <a:srgbClr val="000000"/>
                </a:solidFill>
                <a:latin typeface="DM Sans Bold"/>
                <a:ea typeface="DM Sans Bold"/>
                <a:cs typeface="DM Sans Bold"/>
                <a:sym typeface="DM Sans Bold"/>
              </a:rPr>
              <a:t>ransparency in algorithms is crucial for accountability. Clear model explanations help users trust and understand decisions.</a:t>
            </a:r>
          </a:p>
          <a:p>
            <a:pPr algn="l" marL="0" indent="0" lvl="0">
              <a:lnSpc>
                <a:spcPts val="2160"/>
              </a:lnSpc>
              <a:spcBef>
                <a:spcPct val="0"/>
              </a:spcBef>
            </a:pPr>
          </a:p>
        </p:txBody>
      </p:sp>
      <p:sp>
        <p:nvSpPr>
          <p:cNvPr name="TextBox 33" id="33"/>
          <p:cNvSpPr txBox="true"/>
          <p:nvPr/>
        </p:nvSpPr>
        <p:spPr>
          <a:xfrm rot="0">
            <a:off x="7062826" y="2025053"/>
            <a:ext cx="4137951" cy="2724150"/>
          </a:xfrm>
          <a:prstGeom prst="rect">
            <a:avLst/>
          </a:prstGeom>
        </p:spPr>
        <p:txBody>
          <a:bodyPr anchor="t" rtlCol="false" tIns="0" lIns="0" bIns="0" rIns="0">
            <a:spAutoFit/>
          </a:bodyPr>
          <a:lstStyle/>
          <a:p>
            <a:pPr algn="l">
              <a:lnSpc>
                <a:spcPts val="3239"/>
              </a:lnSpc>
              <a:spcBef>
                <a:spcPct val="0"/>
              </a:spcBef>
            </a:pPr>
            <a:r>
              <a:rPr lang="en-US" b="true" sz="2399" spc="143">
                <a:solidFill>
                  <a:srgbClr val="000000"/>
                </a:solidFill>
                <a:latin typeface="DM Sans Bold"/>
                <a:ea typeface="DM Sans Bold"/>
                <a:cs typeface="DM Sans Bold"/>
                <a:sym typeface="DM Sans Bold"/>
              </a:rPr>
              <a:t>Add</a:t>
            </a:r>
            <a:r>
              <a:rPr lang="en-US" b="true" sz="2399" spc="143" u="none">
                <a:solidFill>
                  <a:srgbClr val="000000"/>
                </a:solidFill>
                <a:latin typeface="DM Sans Bold"/>
                <a:ea typeface="DM Sans Bold"/>
                <a:cs typeface="DM Sans Bold"/>
                <a:sym typeface="DM Sans Bold"/>
              </a:rPr>
              <a:t>ressing biases ensures fair outcomes. Diverse data sets can reduce discrimination and enhance model performance.</a:t>
            </a:r>
          </a:p>
          <a:p>
            <a:pPr algn="l" marL="0" indent="0" lvl="0">
              <a:lnSpc>
                <a:spcPts val="2160"/>
              </a:lnSpc>
              <a:spcBef>
                <a:spcPct val="0"/>
              </a:spcBef>
            </a:pPr>
          </a:p>
        </p:txBody>
      </p:sp>
      <p:sp>
        <p:nvSpPr>
          <p:cNvPr name="TextBox 34" id="34"/>
          <p:cNvSpPr txBox="true"/>
          <p:nvPr/>
        </p:nvSpPr>
        <p:spPr>
          <a:xfrm rot="0">
            <a:off x="7075025" y="6100982"/>
            <a:ext cx="4137951" cy="2992755"/>
          </a:xfrm>
          <a:prstGeom prst="rect">
            <a:avLst/>
          </a:prstGeom>
        </p:spPr>
        <p:txBody>
          <a:bodyPr anchor="t" rtlCol="false" tIns="0" lIns="0" bIns="0" rIns="0">
            <a:spAutoFit/>
          </a:bodyPr>
          <a:lstStyle/>
          <a:p>
            <a:pPr algn="l">
              <a:lnSpc>
                <a:spcPts val="3104"/>
              </a:lnSpc>
              <a:spcBef>
                <a:spcPct val="0"/>
              </a:spcBef>
            </a:pPr>
            <a:r>
              <a:rPr lang="en-US" b="true" sz="2299" spc="137">
                <a:solidFill>
                  <a:srgbClr val="000000"/>
                </a:solidFill>
                <a:latin typeface="DM Sans Bold"/>
                <a:ea typeface="DM Sans Bold"/>
                <a:cs typeface="DM Sans Bold"/>
                <a:sym typeface="DM Sans Bold"/>
              </a:rPr>
              <a:t>Enc</a:t>
            </a:r>
            <a:r>
              <a:rPr lang="en-US" b="true" sz="2299" spc="137" u="none">
                <a:solidFill>
                  <a:srgbClr val="000000"/>
                </a:solidFill>
                <a:latin typeface="DM Sans Bold"/>
                <a:ea typeface="DM Sans Bold"/>
                <a:cs typeface="DM Sans Bold"/>
                <a:sym typeface="DM Sans Bold"/>
              </a:rPr>
              <a:t>ouraging ethical practices in AI usage safeguards rights. Establishing guidelines ensures responsible deployment of ML technologies.</a:t>
            </a:r>
          </a:p>
          <a:p>
            <a:pPr algn="l" marL="0" indent="0" lvl="0">
              <a:lnSpc>
                <a:spcPts val="2025"/>
              </a:lnSpc>
              <a:spcBef>
                <a:spcPct val="0"/>
              </a:spcBef>
            </a:pPr>
          </a:p>
        </p:txBody>
      </p:sp>
      <p:sp>
        <p:nvSpPr>
          <p:cNvPr name="TextBox 35" id="35"/>
          <p:cNvSpPr txBox="true"/>
          <p:nvPr/>
        </p:nvSpPr>
        <p:spPr>
          <a:xfrm rot="0">
            <a:off x="1345712" y="6134643"/>
            <a:ext cx="4137951" cy="2859405"/>
          </a:xfrm>
          <a:prstGeom prst="rect">
            <a:avLst/>
          </a:prstGeom>
        </p:spPr>
        <p:txBody>
          <a:bodyPr anchor="t" rtlCol="false" tIns="0" lIns="0" bIns="0" rIns="0">
            <a:spAutoFit/>
          </a:bodyPr>
          <a:lstStyle/>
          <a:p>
            <a:pPr algn="l">
              <a:lnSpc>
                <a:spcPts val="3239"/>
              </a:lnSpc>
            </a:pPr>
            <a:r>
              <a:rPr lang="en-US" sz="2399" spc="143" b="true">
                <a:solidFill>
                  <a:srgbClr val="000000"/>
                </a:solidFill>
                <a:latin typeface="DM Sans Bold"/>
                <a:ea typeface="DM Sans Bold"/>
                <a:cs typeface="DM Sans Bold"/>
                <a:sym typeface="DM Sans Bold"/>
              </a:rPr>
              <a:t>Compliance with data protection regulations fosters public trust. Adhering to legal standards is paramount in ML applications.</a:t>
            </a:r>
          </a:p>
          <a:p>
            <a:pPr algn="l" marL="0" indent="0" lvl="0">
              <a:lnSpc>
                <a:spcPts val="3239"/>
              </a:lnSpc>
              <a:spcBef>
                <a:spcPct val="0"/>
              </a:spcBef>
            </a:pPr>
          </a:p>
        </p:txBody>
      </p:sp>
      <p:sp>
        <p:nvSpPr>
          <p:cNvPr name="Freeform 36" id="36"/>
          <p:cNvSpPr/>
          <p:nvPr/>
        </p:nvSpPr>
        <p:spPr>
          <a:xfrm flipH="false" flipV="false" rot="-10800000">
            <a:off x="14827993" y="-1392447"/>
            <a:ext cx="4017146" cy="3158481"/>
          </a:xfrm>
          <a:custGeom>
            <a:avLst/>
            <a:gdLst/>
            <a:ahLst/>
            <a:cxnLst/>
            <a:rect r="r" b="b" t="t" l="l"/>
            <a:pathLst>
              <a:path h="3158481" w="4017146">
                <a:moveTo>
                  <a:pt x="0" y="0"/>
                </a:moveTo>
                <a:lnTo>
                  <a:pt x="4017147" y="0"/>
                </a:lnTo>
                <a:lnTo>
                  <a:pt x="4017147" y="3158481"/>
                </a:lnTo>
                <a:lnTo>
                  <a:pt x="0" y="31584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7" id="37"/>
          <p:cNvSpPr/>
          <p:nvPr/>
        </p:nvSpPr>
        <p:spPr>
          <a:xfrm flipH="false" flipV="false" rot="0">
            <a:off x="4580296" y="-1616873"/>
            <a:ext cx="4224468" cy="2645573"/>
          </a:xfrm>
          <a:custGeom>
            <a:avLst/>
            <a:gdLst/>
            <a:ahLst/>
            <a:cxnLst/>
            <a:rect r="r" b="b" t="t" l="l"/>
            <a:pathLst>
              <a:path h="2645573" w="4224468">
                <a:moveTo>
                  <a:pt x="0" y="0"/>
                </a:moveTo>
                <a:lnTo>
                  <a:pt x="4224469" y="0"/>
                </a:lnTo>
                <a:lnTo>
                  <a:pt x="4224469" y="2645573"/>
                </a:lnTo>
                <a:lnTo>
                  <a:pt x="0" y="26455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38" id="38"/>
          <p:cNvSpPr/>
          <p:nvPr/>
        </p:nvSpPr>
        <p:spPr>
          <a:xfrm flipH="false" flipV="false" rot="0">
            <a:off x="8285780"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39" id="39"/>
          <p:cNvSpPr/>
          <p:nvPr/>
        </p:nvSpPr>
        <p:spPr>
          <a:xfrm flipH="false" flipV="false" rot="-5400000">
            <a:off x="12134412" y="9245030"/>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40" id="40"/>
          <p:cNvSpPr/>
          <p:nvPr/>
        </p:nvSpPr>
        <p:spPr>
          <a:xfrm flipH="false" flipV="false" rot="0">
            <a:off x="-1558320"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41" id="41"/>
          <p:cNvSpPr/>
          <p:nvPr/>
        </p:nvSpPr>
        <p:spPr>
          <a:xfrm flipH="false" flipV="false" rot="0">
            <a:off x="17259300" y="7433853"/>
            <a:ext cx="1794966" cy="1932669"/>
          </a:xfrm>
          <a:custGeom>
            <a:avLst/>
            <a:gdLst/>
            <a:ahLst/>
            <a:cxnLst/>
            <a:rect r="r" b="b" t="t" l="l"/>
            <a:pathLst>
              <a:path h="1932669" w="1794966">
                <a:moveTo>
                  <a:pt x="0" y="0"/>
                </a:moveTo>
                <a:lnTo>
                  <a:pt x="1794966" y="0"/>
                </a:lnTo>
                <a:lnTo>
                  <a:pt x="1794966" y="1932669"/>
                </a:lnTo>
                <a:lnTo>
                  <a:pt x="0" y="193266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42" id="42"/>
          <p:cNvSpPr/>
          <p:nvPr/>
        </p:nvSpPr>
        <p:spPr>
          <a:xfrm flipH="false" flipV="false" rot="0">
            <a:off x="-744232" y="460501"/>
            <a:ext cx="1488463" cy="1602652"/>
          </a:xfrm>
          <a:custGeom>
            <a:avLst/>
            <a:gdLst/>
            <a:ahLst/>
            <a:cxnLst/>
            <a:rect r="r" b="b" t="t" l="l"/>
            <a:pathLst>
              <a:path h="1602652" w="1488463">
                <a:moveTo>
                  <a:pt x="0" y="0"/>
                </a:moveTo>
                <a:lnTo>
                  <a:pt x="1488464" y="0"/>
                </a:lnTo>
                <a:lnTo>
                  <a:pt x="1488464" y="1602652"/>
                </a:lnTo>
                <a:lnTo>
                  <a:pt x="0" y="160265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TextBox 43" id="43"/>
          <p:cNvSpPr txBox="true"/>
          <p:nvPr/>
        </p:nvSpPr>
        <p:spPr>
          <a:xfrm rot="0">
            <a:off x="1028463" y="93506"/>
            <a:ext cx="10172551" cy="928286"/>
          </a:xfrm>
          <a:prstGeom prst="rect">
            <a:avLst/>
          </a:prstGeom>
        </p:spPr>
        <p:txBody>
          <a:bodyPr anchor="t" rtlCol="false" tIns="0" lIns="0" bIns="0" rIns="0">
            <a:spAutoFit/>
          </a:bodyPr>
          <a:lstStyle/>
          <a:p>
            <a:pPr algn="ctr">
              <a:lnSpc>
                <a:spcPts val="7634"/>
              </a:lnSpc>
            </a:pPr>
            <a:r>
              <a:rPr lang="en-US" sz="5453" b="true">
                <a:solidFill>
                  <a:srgbClr val="000000"/>
                </a:solidFill>
                <a:latin typeface="Canva Sans Bold"/>
                <a:ea typeface="Canva Sans Bold"/>
                <a:cs typeface="Canva Sans Bold"/>
                <a:sym typeface="Canva Sans Bold"/>
              </a:rPr>
              <a:t>Ethical Considerations in ML :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528967" y="695727"/>
            <a:ext cx="17230067" cy="8938097"/>
          </a:xfrm>
          <a:custGeom>
            <a:avLst/>
            <a:gdLst/>
            <a:ahLst/>
            <a:cxnLst/>
            <a:rect r="r" b="b" t="t" l="l"/>
            <a:pathLst>
              <a:path h="8938097" w="17230067">
                <a:moveTo>
                  <a:pt x="0" y="0"/>
                </a:moveTo>
                <a:lnTo>
                  <a:pt x="17230066" y="0"/>
                </a:lnTo>
                <a:lnTo>
                  <a:pt x="17230066" y="8938097"/>
                </a:lnTo>
                <a:lnTo>
                  <a:pt x="0" y="8938097"/>
                </a:lnTo>
                <a:lnTo>
                  <a:pt x="0" y="0"/>
                </a:lnTo>
                <a:close/>
              </a:path>
            </a:pathLst>
          </a:custGeom>
          <a:blipFill>
            <a:blip r:embed="rId29"/>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797405" y="368277"/>
            <a:ext cx="16586265" cy="9329774"/>
          </a:xfrm>
          <a:custGeom>
            <a:avLst/>
            <a:gdLst/>
            <a:ahLst/>
            <a:cxnLst/>
            <a:rect r="r" b="b" t="t" l="l"/>
            <a:pathLst>
              <a:path h="9329774" w="16586265">
                <a:moveTo>
                  <a:pt x="0" y="0"/>
                </a:moveTo>
                <a:lnTo>
                  <a:pt x="16586266" y="0"/>
                </a:lnTo>
                <a:lnTo>
                  <a:pt x="16586266" y="9329774"/>
                </a:lnTo>
                <a:lnTo>
                  <a:pt x="0" y="9329774"/>
                </a:lnTo>
                <a:lnTo>
                  <a:pt x="0" y="0"/>
                </a:lnTo>
                <a:close/>
              </a:path>
            </a:pathLst>
          </a:custGeom>
          <a:blipFill>
            <a:blip r:embed="rId29"/>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601220" y="355285"/>
            <a:ext cx="17139983" cy="9654064"/>
          </a:xfrm>
          <a:custGeom>
            <a:avLst/>
            <a:gdLst/>
            <a:ahLst/>
            <a:cxnLst/>
            <a:rect r="r" b="b" t="t" l="l"/>
            <a:pathLst>
              <a:path h="9654064" w="17139983">
                <a:moveTo>
                  <a:pt x="0" y="0"/>
                </a:moveTo>
                <a:lnTo>
                  <a:pt x="17139983" y="0"/>
                </a:lnTo>
                <a:lnTo>
                  <a:pt x="17139983" y="9654064"/>
                </a:lnTo>
                <a:lnTo>
                  <a:pt x="0" y="9654064"/>
                </a:lnTo>
                <a:lnTo>
                  <a:pt x="0" y="0"/>
                </a:lnTo>
                <a:close/>
              </a:path>
            </a:pathLst>
          </a:custGeom>
          <a:blipFill>
            <a:blip r:embed="rId29"/>
            <a:stretch>
              <a:fillRect l="0" t="-5481" r="0" b="-5481"/>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grpSp>
        <p:nvGrpSpPr>
          <p:cNvPr name="Group 7" id="7"/>
          <p:cNvGrpSpPr/>
          <p:nvPr/>
        </p:nvGrpSpPr>
        <p:grpSpPr>
          <a:xfrm rot="0">
            <a:off x="538191" y="3565599"/>
            <a:ext cx="2964122" cy="2964122"/>
            <a:chOff x="0" y="0"/>
            <a:chExt cx="780674" cy="780674"/>
          </a:xfrm>
        </p:grpSpPr>
        <p:sp>
          <p:nvSpPr>
            <p:cNvPr name="Freeform 8" id="8"/>
            <p:cNvSpPr/>
            <p:nvPr/>
          </p:nvSpPr>
          <p:spPr>
            <a:xfrm flipH="false" flipV="false" rot="0">
              <a:off x="0" y="0"/>
              <a:ext cx="780674" cy="780674"/>
            </a:xfrm>
            <a:custGeom>
              <a:avLst/>
              <a:gdLst/>
              <a:ahLst/>
              <a:cxnLst/>
              <a:rect r="r" b="b" t="t" l="l"/>
              <a:pathLst>
                <a:path h="780674" w="780674">
                  <a:moveTo>
                    <a:pt x="133206" y="0"/>
                  </a:moveTo>
                  <a:lnTo>
                    <a:pt x="647468" y="0"/>
                  </a:lnTo>
                  <a:cubicBezTo>
                    <a:pt x="721036" y="0"/>
                    <a:pt x="780674" y="59638"/>
                    <a:pt x="780674" y="133206"/>
                  </a:cubicBezTo>
                  <a:lnTo>
                    <a:pt x="780674" y="647468"/>
                  </a:lnTo>
                  <a:cubicBezTo>
                    <a:pt x="780674" y="721036"/>
                    <a:pt x="721036" y="780674"/>
                    <a:pt x="647468" y="780674"/>
                  </a:cubicBezTo>
                  <a:lnTo>
                    <a:pt x="133206" y="780674"/>
                  </a:lnTo>
                  <a:cubicBezTo>
                    <a:pt x="59638" y="780674"/>
                    <a:pt x="0" y="721036"/>
                    <a:pt x="0" y="647468"/>
                  </a:cubicBezTo>
                  <a:lnTo>
                    <a:pt x="0" y="133206"/>
                  </a:lnTo>
                  <a:cubicBezTo>
                    <a:pt x="0" y="59638"/>
                    <a:pt x="59638" y="0"/>
                    <a:pt x="133206" y="0"/>
                  </a:cubicBezTo>
                  <a:close/>
                </a:path>
              </a:pathLst>
            </a:custGeom>
            <a:solidFill>
              <a:srgbClr val="8AB7E2"/>
            </a:solidFill>
          </p:spPr>
        </p:sp>
        <p:sp>
          <p:nvSpPr>
            <p:cNvPr name="TextBox 9" id="9"/>
            <p:cNvSpPr txBox="true"/>
            <p:nvPr/>
          </p:nvSpPr>
          <p:spPr>
            <a:xfrm>
              <a:off x="0" y="-38100"/>
              <a:ext cx="780674" cy="818774"/>
            </a:xfrm>
            <a:prstGeom prst="rect">
              <a:avLst/>
            </a:prstGeom>
          </p:spPr>
          <p:txBody>
            <a:bodyPr anchor="ctr" rtlCol="false" tIns="50800" lIns="50800" bIns="50800" rIns="50800"/>
            <a:lstStyle/>
            <a:p>
              <a:pPr algn="ctr">
                <a:lnSpc>
                  <a:spcPts val="3037"/>
                </a:lnSpc>
              </a:pPr>
            </a:p>
          </p:txBody>
        </p:sp>
      </p:grpSp>
      <p:grpSp>
        <p:nvGrpSpPr>
          <p:cNvPr name="Group 10" id="10"/>
          <p:cNvGrpSpPr/>
          <p:nvPr/>
        </p:nvGrpSpPr>
        <p:grpSpPr>
          <a:xfrm rot="0">
            <a:off x="4004456" y="3565599"/>
            <a:ext cx="2981755" cy="2964122"/>
            <a:chOff x="0" y="0"/>
            <a:chExt cx="785318" cy="780674"/>
          </a:xfrm>
        </p:grpSpPr>
        <p:sp>
          <p:nvSpPr>
            <p:cNvPr name="Freeform 11" id="11"/>
            <p:cNvSpPr/>
            <p:nvPr/>
          </p:nvSpPr>
          <p:spPr>
            <a:xfrm flipH="false" flipV="false" rot="0">
              <a:off x="0" y="0"/>
              <a:ext cx="785318" cy="780674"/>
            </a:xfrm>
            <a:custGeom>
              <a:avLst/>
              <a:gdLst/>
              <a:ahLst/>
              <a:cxnLst/>
              <a:rect r="r" b="b" t="t" l="l"/>
              <a:pathLst>
                <a:path h="780674" w="785318">
                  <a:moveTo>
                    <a:pt x="132418" y="0"/>
                  </a:moveTo>
                  <a:lnTo>
                    <a:pt x="652900" y="0"/>
                  </a:lnTo>
                  <a:cubicBezTo>
                    <a:pt x="726033" y="0"/>
                    <a:pt x="785318" y="59286"/>
                    <a:pt x="785318" y="132418"/>
                  </a:cubicBezTo>
                  <a:lnTo>
                    <a:pt x="785318" y="648256"/>
                  </a:lnTo>
                  <a:cubicBezTo>
                    <a:pt x="785318" y="683376"/>
                    <a:pt x="771367" y="717057"/>
                    <a:pt x="746534" y="741890"/>
                  </a:cubicBezTo>
                  <a:cubicBezTo>
                    <a:pt x="721701" y="766723"/>
                    <a:pt x="688020" y="780674"/>
                    <a:pt x="652900" y="780674"/>
                  </a:cubicBezTo>
                  <a:lnTo>
                    <a:pt x="132418" y="780674"/>
                  </a:lnTo>
                  <a:cubicBezTo>
                    <a:pt x="97299" y="780674"/>
                    <a:pt x="63618" y="766723"/>
                    <a:pt x="38784" y="741890"/>
                  </a:cubicBezTo>
                  <a:cubicBezTo>
                    <a:pt x="13951" y="717057"/>
                    <a:pt x="0" y="683376"/>
                    <a:pt x="0" y="648256"/>
                  </a:cubicBezTo>
                  <a:lnTo>
                    <a:pt x="0" y="132418"/>
                  </a:lnTo>
                  <a:cubicBezTo>
                    <a:pt x="0" y="97299"/>
                    <a:pt x="13951" y="63618"/>
                    <a:pt x="38784" y="38784"/>
                  </a:cubicBezTo>
                  <a:cubicBezTo>
                    <a:pt x="63618" y="13951"/>
                    <a:pt x="97299" y="0"/>
                    <a:pt x="132418" y="0"/>
                  </a:cubicBezTo>
                  <a:close/>
                </a:path>
              </a:pathLst>
            </a:custGeom>
            <a:solidFill>
              <a:srgbClr val="8AB7E2"/>
            </a:solidFill>
          </p:spPr>
        </p:sp>
        <p:sp>
          <p:nvSpPr>
            <p:cNvPr name="TextBox 12" id="12"/>
            <p:cNvSpPr txBox="true"/>
            <p:nvPr/>
          </p:nvSpPr>
          <p:spPr>
            <a:xfrm>
              <a:off x="0" y="-38100"/>
              <a:ext cx="785318" cy="818774"/>
            </a:xfrm>
            <a:prstGeom prst="rect">
              <a:avLst/>
            </a:prstGeom>
          </p:spPr>
          <p:txBody>
            <a:bodyPr anchor="ctr" rtlCol="false" tIns="50800" lIns="50800" bIns="50800" rIns="50800"/>
            <a:lstStyle/>
            <a:p>
              <a:pPr algn="ctr">
                <a:lnSpc>
                  <a:spcPts val="3037"/>
                </a:lnSpc>
              </a:pPr>
            </a:p>
          </p:txBody>
        </p:sp>
      </p:grpSp>
      <p:grpSp>
        <p:nvGrpSpPr>
          <p:cNvPr name="Group 13" id="13"/>
          <p:cNvGrpSpPr/>
          <p:nvPr/>
        </p:nvGrpSpPr>
        <p:grpSpPr>
          <a:xfrm rot="0">
            <a:off x="7395173" y="3565599"/>
            <a:ext cx="2964122" cy="2964122"/>
            <a:chOff x="0" y="0"/>
            <a:chExt cx="780674" cy="780674"/>
          </a:xfrm>
        </p:grpSpPr>
        <p:sp>
          <p:nvSpPr>
            <p:cNvPr name="Freeform 14" id="14"/>
            <p:cNvSpPr/>
            <p:nvPr/>
          </p:nvSpPr>
          <p:spPr>
            <a:xfrm flipH="false" flipV="false" rot="0">
              <a:off x="0" y="0"/>
              <a:ext cx="780674" cy="780674"/>
            </a:xfrm>
            <a:custGeom>
              <a:avLst/>
              <a:gdLst/>
              <a:ahLst/>
              <a:cxnLst/>
              <a:rect r="r" b="b" t="t" l="l"/>
              <a:pathLst>
                <a:path h="780674" w="780674">
                  <a:moveTo>
                    <a:pt x="133206" y="0"/>
                  </a:moveTo>
                  <a:lnTo>
                    <a:pt x="647468" y="0"/>
                  </a:lnTo>
                  <a:cubicBezTo>
                    <a:pt x="721036" y="0"/>
                    <a:pt x="780674" y="59638"/>
                    <a:pt x="780674" y="133206"/>
                  </a:cubicBezTo>
                  <a:lnTo>
                    <a:pt x="780674" y="647468"/>
                  </a:lnTo>
                  <a:cubicBezTo>
                    <a:pt x="780674" y="721036"/>
                    <a:pt x="721036" y="780674"/>
                    <a:pt x="647468" y="780674"/>
                  </a:cubicBezTo>
                  <a:lnTo>
                    <a:pt x="133206" y="780674"/>
                  </a:lnTo>
                  <a:cubicBezTo>
                    <a:pt x="59638" y="780674"/>
                    <a:pt x="0" y="721036"/>
                    <a:pt x="0" y="647468"/>
                  </a:cubicBezTo>
                  <a:lnTo>
                    <a:pt x="0" y="133206"/>
                  </a:lnTo>
                  <a:cubicBezTo>
                    <a:pt x="0" y="59638"/>
                    <a:pt x="59638" y="0"/>
                    <a:pt x="133206" y="0"/>
                  </a:cubicBezTo>
                  <a:close/>
                </a:path>
              </a:pathLst>
            </a:custGeom>
            <a:solidFill>
              <a:srgbClr val="8AB7E2"/>
            </a:solidFill>
          </p:spPr>
        </p:sp>
        <p:sp>
          <p:nvSpPr>
            <p:cNvPr name="TextBox 15" id="15"/>
            <p:cNvSpPr txBox="true"/>
            <p:nvPr/>
          </p:nvSpPr>
          <p:spPr>
            <a:xfrm>
              <a:off x="0" y="-38100"/>
              <a:ext cx="780674" cy="818774"/>
            </a:xfrm>
            <a:prstGeom prst="rect">
              <a:avLst/>
            </a:prstGeom>
          </p:spPr>
          <p:txBody>
            <a:bodyPr anchor="ctr" rtlCol="false" tIns="50800" lIns="50800" bIns="50800" rIns="50800"/>
            <a:lstStyle/>
            <a:p>
              <a:pPr algn="ctr">
                <a:lnSpc>
                  <a:spcPts val="3037"/>
                </a:lnSpc>
              </a:pPr>
            </a:p>
          </p:txBody>
        </p:sp>
      </p:grpSp>
      <p:grpSp>
        <p:nvGrpSpPr>
          <p:cNvPr name="Group 16" id="16"/>
          <p:cNvGrpSpPr/>
          <p:nvPr/>
        </p:nvGrpSpPr>
        <p:grpSpPr>
          <a:xfrm rot="0">
            <a:off x="10768870" y="3565599"/>
            <a:ext cx="3244309" cy="2964122"/>
            <a:chOff x="0" y="0"/>
            <a:chExt cx="854468" cy="780674"/>
          </a:xfrm>
        </p:grpSpPr>
        <p:sp>
          <p:nvSpPr>
            <p:cNvPr name="Freeform 17" id="17"/>
            <p:cNvSpPr/>
            <p:nvPr/>
          </p:nvSpPr>
          <p:spPr>
            <a:xfrm flipH="false" flipV="false" rot="0">
              <a:off x="0" y="0"/>
              <a:ext cx="854468" cy="780674"/>
            </a:xfrm>
            <a:custGeom>
              <a:avLst/>
              <a:gdLst/>
              <a:ahLst/>
              <a:cxnLst/>
              <a:rect r="r" b="b" t="t" l="l"/>
              <a:pathLst>
                <a:path h="780674" w="854468">
                  <a:moveTo>
                    <a:pt x="121702" y="0"/>
                  </a:moveTo>
                  <a:lnTo>
                    <a:pt x="732767" y="0"/>
                  </a:lnTo>
                  <a:cubicBezTo>
                    <a:pt x="799981" y="0"/>
                    <a:pt x="854468" y="54488"/>
                    <a:pt x="854468" y="121702"/>
                  </a:cubicBezTo>
                  <a:lnTo>
                    <a:pt x="854468" y="658972"/>
                  </a:lnTo>
                  <a:cubicBezTo>
                    <a:pt x="854468" y="726186"/>
                    <a:pt x="799981" y="780674"/>
                    <a:pt x="732767" y="780674"/>
                  </a:cubicBezTo>
                  <a:lnTo>
                    <a:pt x="121702" y="780674"/>
                  </a:lnTo>
                  <a:cubicBezTo>
                    <a:pt x="54488" y="780674"/>
                    <a:pt x="0" y="726186"/>
                    <a:pt x="0" y="658972"/>
                  </a:cubicBezTo>
                  <a:lnTo>
                    <a:pt x="0" y="121702"/>
                  </a:lnTo>
                  <a:cubicBezTo>
                    <a:pt x="0" y="54488"/>
                    <a:pt x="54488" y="0"/>
                    <a:pt x="121702" y="0"/>
                  </a:cubicBezTo>
                  <a:close/>
                </a:path>
              </a:pathLst>
            </a:custGeom>
            <a:solidFill>
              <a:srgbClr val="8AB7E2"/>
            </a:solidFill>
          </p:spPr>
        </p:sp>
        <p:sp>
          <p:nvSpPr>
            <p:cNvPr name="TextBox 18" id="18"/>
            <p:cNvSpPr txBox="true"/>
            <p:nvPr/>
          </p:nvSpPr>
          <p:spPr>
            <a:xfrm>
              <a:off x="0" y="-38100"/>
              <a:ext cx="854468" cy="818774"/>
            </a:xfrm>
            <a:prstGeom prst="rect">
              <a:avLst/>
            </a:prstGeom>
          </p:spPr>
          <p:txBody>
            <a:bodyPr anchor="ctr" rtlCol="false" tIns="50800" lIns="50800" bIns="50800" rIns="50800"/>
            <a:lstStyle/>
            <a:p>
              <a:pPr algn="ctr">
                <a:lnSpc>
                  <a:spcPts val="3037"/>
                </a:lnSpc>
              </a:pPr>
            </a:p>
          </p:txBody>
        </p:sp>
      </p:grpSp>
      <p:grpSp>
        <p:nvGrpSpPr>
          <p:cNvPr name="Group 19" id="19"/>
          <p:cNvGrpSpPr/>
          <p:nvPr/>
        </p:nvGrpSpPr>
        <p:grpSpPr>
          <a:xfrm rot="0">
            <a:off x="14460581" y="3565599"/>
            <a:ext cx="2960406" cy="2964122"/>
            <a:chOff x="0" y="0"/>
            <a:chExt cx="779695" cy="780674"/>
          </a:xfrm>
        </p:grpSpPr>
        <p:sp>
          <p:nvSpPr>
            <p:cNvPr name="Freeform 20" id="20"/>
            <p:cNvSpPr/>
            <p:nvPr/>
          </p:nvSpPr>
          <p:spPr>
            <a:xfrm flipH="false" flipV="false" rot="0">
              <a:off x="0" y="0"/>
              <a:ext cx="779695" cy="780674"/>
            </a:xfrm>
            <a:custGeom>
              <a:avLst/>
              <a:gdLst/>
              <a:ahLst/>
              <a:cxnLst/>
              <a:rect r="r" b="b" t="t" l="l"/>
              <a:pathLst>
                <a:path h="780674" w="779695">
                  <a:moveTo>
                    <a:pt x="133373" y="0"/>
                  </a:moveTo>
                  <a:lnTo>
                    <a:pt x="646323" y="0"/>
                  </a:lnTo>
                  <a:cubicBezTo>
                    <a:pt x="719982" y="0"/>
                    <a:pt x="779695" y="59713"/>
                    <a:pt x="779695" y="133373"/>
                  </a:cubicBezTo>
                  <a:lnTo>
                    <a:pt x="779695" y="647301"/>
                  </a:lnTo>
                  <a:cubicBezTo>
                    <a:pt x="779695" y="720961"/>
                    <a:pt x="719982" y="780674"/>
                    <a:pt x="646323" y="780674"/>
                  </a:cubicBezTo>
                  <a:lnTo>
                    <a:pt x="133373" y="780674"/>
                  </a:lnTo>
                  <a:cubicBezTo>
                    <a:pt x="59713" y="780674"/>
                    <a:pt x="0" y="720961"/>
                    <a:pt x="0" y="647301"/>
                  </a:cubicBezTo>
                  <a:lnTo>
                    <a:pt x="0" y="133373"/>
                  </a:lnTo>
                  <a:cubicBezTo>
                    <a:pt x="0" y="59713"/>
                    <a:pt x="59713" y="0"/>
                    <a:pt x="133373" y="0"/>
                  </a:cubicBezTo>
                  <a:close/>
                </a:path>
              </a:pathLst>
            </a:custGeom>
            <a:solidFill>
              <a:srgbClr val="8AB7E2"/>
            </a:solidFill>
          </p:spPr>
        </p:sp>
        <p:sp>
          <p:nvSpPr>
            <p:cNvPr name="TextBox 21" id="21"/>
            <p:cNvSpPr txBox="true"/>
            <p:nvPr/>
          </p:nvSpPr>
          <p:spPr>
            <a:xfrm>
              <a:off x="0" y="-38100"/>
              <a:ext cx="779695" cy="818774"/>
            </a:xfrm>
            <a:prstGeom prst="rect">
              <a:avLst/>
            </a:prstGeom>
          </p:spPr>
          <p:txBody>
            <a:bodyPr anchor="ctr" rtlCol="false" tIns="50800" lIns="50800" bIns="50800" rIns="50800"/>
            <a:lstStyle/>
            <a:p>
              <a:pPr algn="ctr">
                <a:lnSpc>
                  <a:spcPts val="3037"/>
                </a:lnSpc>
              </a:pPr>
            </a:p>
          </p:txBody>
        </p:sp>
      </p:grpSp>
      <p:sp>
        <p:nvSpPr>
          <p:cNvPr name="Freeform 22" id="22"/>
          <p:cNvSpPr/>
          <p:nvPr/>
        </p:nvSpPr>
        <p:spPr>
          <a:xfrm flipH="false" flipV="false" rot="0">
            <a:off x="1086902" y="3805179"/>
            <a:ext cx="1805062" cy="1805062"/>
          </a:xfrm>
          <a:custGeom>
            <a:avLst/>
            <a:gdLst/>
            <a:ahLst/>
            <a:cxnLst/>
            <a:rect r="r" b="b" t="t" l="l"/>
            <a:pathLst>
              <a:path h="1805062" w="1805062">
                <a:moveTo>
                  <a:pt x="0" y="0"/>
                </a:moveTo>
                <a:lnTo>
                  <a:pt x="1805062" y="0"/>
                </a:lnTo>
                <a:lnTo>
                  <a:pt x="1805062" y="1805062"/>
                </a:lnTo>
                <a:lnTo>
                  <a:pt x="0" y="1805062"/>
                </a:lnTo>
                <a:lnTo>
                  <a:pt x="0" y="0"/>
                </a:lnTo>
                <a:close/>
              </a:path>
            </a:pathLst>
          </a:custGeom>
          <a:blipFill>
            <a:blip r:embed="rId11"/>
            <a:stretch>
              <a:fillRect l="0" t="0" r="0" b="0"/>
            </a:stretch>
          </a:blipFill>
        </p:spPr>
      </p:sp>
      <p:sp>
        <p:nvSpPr>
          <p:cNvPr name="Freeform 23" id="23"/>
          <p:cNvSpPr/>
          <p:nvPr/>
        </p:nvSpPr>
        <p:spPr>
          <a:xfrm flipH="false" flipV="false" rot="0">
            <a:off x="4515717" y="3744190"/>
            <a:ext cx="1866051" cy="1866051"/>
          </a:xfrm>
          <a:custGeom>
            <a:avLst/>
            <a:gdLst/>
            <a:ahLst/>
            <a:cxnLst/>
            <a:rect r="r" b="b" t="t" l="l"/>
            <a:pathLst>
              <a:path h="1866051" w="1866051">
                <a:moveTo>
                  <a:pt x="0" y="0"/>
                </a:moveTo>
                <a:lnTo>
                  <a:pt x="1866051" y="0"/>
                </a:lnTo>
                <a:lnTo>
                  <a:pt x="1866051" y="1866051"/>
                </a:lnTo>
                <a:lnTo>
                  <a:pt x="0" y="1866051"/>
                </a:lnTo>
                <a:lnTo>
                  <a:pt x="0" y="0"/>
                </a:lnTo>
                <a:close/>
              </a:path>
            </a:pathLst>
          </a:custGeom>
          <a:blipFill>
            <a:blip r:embed="rId12"/>
            <a:stretch>
              <a:fillRect l="0" t="0" r="0" b="0"/>
            </a:stretch>
          </a:blipFill>
        </p:spPr>
      </p:sp>
      <p:sp>
        <p:nvSpPr>
          <p:cNvPr name="Freeform 24" id="24"/>
          <p:cNvSpPr/>
          <p:nvPr/>
        </p:nvSpPr>
        <p:spPr>
          <a:xfrm flipH="false" flipV="false" rot="0">
            <a:off x="7791745" y="3591728"/>
            <a:ext cx="2170977" cy="2170977"/>
          </a:xfrm>
          <a:custGeom>
            <a:avLst/>
            <a:gdLst/>
            <a:ahLst/>
            <a:cxnLst/>
            <a:rect r="r" b="b" t="t" l="l"/>
            <a:pathLst>
              <a:path h="2170977" w="2170977">
                <a:moveTo>
                  <a:pt x="0" y="0"/>
                </a:moveTo>
                <a:lnTo>
                  <a:pt x="2170977" y="0"/>
                </a:lnTo>
                <a:lnTo>
                  <a:pt x="2170977" y="2170976"/>
                </a:lnTo>
                <a:lnTo>
                  <a:pt x="0" y="2170976"/>
                </a:lnTo>
                <a:lnTo>
                  <a:pt x="0" y="0"/>
                </a:lnTo>
                <a:close/>
              </a:path>
            </a:pathLst>
          </a:custGeom>
          <a:blipFill>
            <a:blip r:embed="rId13"/>
            <a:stretch>
              <a:fillRect l="0" t="0" r="0" b="0"/>
            </a:stretch>
          </a:blipFill>
        </p:spPr>
      </p:sp>
      <p:sp>
        <p:nvSpPr>
          <p:cNvPr name="Freeform 25" id="25"/>
          <p:cNvSpPr/>
          <p:nvPr/>
        </p:nvSpPr>
        <p:spPr>
          <a:xfrm flipH="false" flipV="false" rot="0">
            <a:off x="11464195" y="3805179"/>
            <a:ext cx="1875473" cy="1840622"/>
          </a:xfrm>
          <a:custGeom>
            <a:avLst/>
            <a:gdLst/>
            <a:ahLst/>
            <a:cxnLst/>
            <a:rect r="r" b="b" t="t" l="l"/>
            <a:pathLst>
              <a:path h="1840622" w="1875473">
                <a:moveTo>
                  <a:pt x="0" y="0"/>
                </a:moveTo>
                <a:lnTo>
                  <a:pt x="1875473" y="0"/>
                </a:lnTo>
                <a:lnTo>
                  <a:pt x="1875473" y="1840622"/>
                </a:lnTo>
                <a:lnTo>
                  <a:pt x="0" y="1840622"/>
                </a:lnTo>
                <a:lnTo>
                  <a:pt x="0" y="0"/>
                </a:lnTo>
                <a:close/>
              </a:path>
            </a:pathLst>
          </a:custGeom>
          <a:blipFill>
            <a:blip r:embed="rId14"/>
            <a:stretch>
              <a:fillRect l="0" t="-946" r="0" b="-946"/>
            </a:stretch>
          </a:blipFill>
        </p:spPr>
      </p:sp>
      <p:sp>
        <p:nvSpPr>
          <p:cNvPr name="Freeform 26" id="26"/>
          <p:cNvSpPr/>
          <p:nvPr/>
        </p:nvSpPr>
        <p:spPr>
          <a:xfrm flipH="false" flipV="false" rot="0">
            <a:off x="14931528" y="3627288"/>
            <a:ext cx="2018514" cy="2018514"/>
          </a:xfrm>
          <a:custGeom>
            <a:avLst/>
            <a:gdLst/>
            <a:ahLst/>
            <a:cxnLst/>
            <a:rect r="r" b="b" t="t" l="l"/>
            <a:pathLst>
              <a:path h="2018514" w="2018514">
                <a:moveTo>
                  <a:pt x="0" y="0"/>
                </a:moveTo>
                <a:lnTo>
                  <a:pt x="2018513" y="0"/>
                </a:lnTo>
                <a:lnTo>
                  <a:pt x="2018513" y="2018513"/>
                </a:lnTo>
                <a:lnTo>
                  <a:pt x="0" y="2018513"/>
                </a:lnTo>
                <a:lnTo>
                  <a:pt x="0" y="0"/>
                </a:lnTo>
                <a:close/>
              </a:path>
            </a:pathLst>
          </a:custGeom>
          <a:blipFill>
            <a:blip r:embed="rId15"/>
            <a:stretch>
              <a:fillRect l="0" t="0" r="0" b="0"/>
            </a:stretch>
          </a:blipFill>
        </p:spPr>
      </p:sp>
      <p:sp>
        <p:nvSpPr>
          <p:cNvPr name="TextBox 27" id="27"/>
          <p:cNvSpPr txBox="true"/>
          <p:nvPr/>
        </p:nvSpPr>
        <p:spPr>
          <a:xfrm rot="0">
            <a:off x="1565225" y="1218574"/>
            <a:ext cx="16163400" cy="939642"/>
          </a:xfrm>
          <a:prstGeom prst="rect">
            <a:avLst/>
          </a:prstGeom>
        </p:spPr>
        <p:txBody>
          <a:bodyPr anchor="t" rtlCol="false" tIns="0" lIns="0" bIns="0" rIns="0">
            <a:spAutoFit/>
          </a:bodyPr>
          <a:lstStyle/>
          <a:p>
            <a:pPr algn="ctr">
              <a:lnSpc>
                <a:spcPts val="7763"/>
              </a:lnSpc>
            </a:pPr>
            <a:r>
              <a:rPr lang="en-US" sz="5545" b="true">
                <a:solidFill>
                  <a:srgbClr val="000000"/>
                </a:solidFill>
                <a:latin typeface="Canva Sans Bold"/>
                <a:ea typeface="Canva Sans Bold"/>
                <a:cs typeface="Canva Sans Bold"/>
                <a:sym typeface="Canva Sans Bold"/>
              </a:rPr>
              <a:t>Future Directions in Machine Learning for Law  </a:t>
            </a:r>
          </a:p>
        </p:txBody>
      </p:sp>
      <p:sp>
        <p:nvSpPr>
          <p:cNvPr name="TextBox 28" id="28"/>
          <p:cNvSpPr txBox="true"/>
          <p:nvPr/>
        </p:nvSpPr>
        <p:spPr>
          <a:xfrm rot="0">
            <a:off x="1131896" y="5553091"/>
            <a:ext cx="1776710" cy="905510"/>
          </a:xfrm>
          <a:prstGeom prst="rect">
            <a:avLst/>
          </a:prstGeom>
        </p:spPr>
        <p:txBody>
          <a:bodyPr anchor="t" rtlCol="false" tIns="0" lIns="0" bIns="0" rIns="0">
            <a:spAutoFit/>
          </a:bodyPr>
          <a:lstStyle/>
          <a:p>
            <a:pPr algn="ctr">
              <a:lnSpc>
                <a:spcPts val="3640"/>
              </a:lnSpc>
            </a:pPr>
            <a:r>
              <a:rPr lang="en-US" sz="2600" b="true">
                <a:solidFill>
                  <a:srgbClr val="000000"/>
                </a:solidFill>
                <a:latin typeface="Canva Sans Bold"/>
                <a:ea typeface="Canva Sans Bold"/>
                <a:cs typeface="Canva Sans Bold"/>
                <a:sym typeface="Canva Sans Bold"/>
              </a:rPr>
              <a:t>Enhanced</a:t>
            </a:r>
          </a:p>
          <a:p>
            <a:pPr algn="ctr">
              <a:lnSpc>
                <a:spcPts val="3640"/>
              </a:lnSpc>
            </a:pPr>
            <a:r>
              <a:rPr lang="en-US" sz="2600" b="true">
                <a:solidFill>
                  <a:srgbClr val="000000"/>
                </a:solidFill>
                <a:latin typeface="Canva Sans Bold"/>
                <a:ea typeface="Canva Sans Bold"/>
                <a:cs typeface="Canva Sans Bold"/>
                <a:sym typeface="Canva Sans Bold"/>
              </a:rPr>
              <a:t>Algorithms</a:t>
            </a:r>
          </a:p>
        </p:txBody>
      </p:sp>
      <p:sp>
        <p:nvSpPr>
          <p:cNvPr name="TextBox 29" id="29"/>
          <p:cNvSpPr txBox="true"/>
          <p:nvPr/>
        </p:nvSpPr>
        <p:spPr>
          <a:xfrm rot="0">
            <a:off x="4272610" y="5553091"/>
            <a:ext cx="2456408" cy="905510"/>
          </a:xfrm>
          <a:prstGeom prst="rect">
            <a:avLst/>
          </a:prstGeom>
        </p:spPr>
        <p:txBody>
          <a:bodyPr anchor="t" rtlCol="false" tIns="0" lIns="0" bIns="0" rIns="0">
            <a:spAutoFit/>
          </a:bodyPr>
          <a:lstStyle/>
          <a:p>
            <a:pPr algn="ctr">
              <a:lnSpc>
                <a:spcPts val="3640"/>
              </a:lnSpc>
            </a:pPr>
            <a:r>
              <a:rPr lang="en-US" sz="2600" b="true">
                <a:solidFill>
                  <a:srgbClr val="000000"/>
                </a:solidFill>
                <a:latin typeface="Canva Sans Bold"/>
                <a:ea typeface="Canva Sans Bold"/>
                <a:cs typeface="Canva Sans Bold"/>
                <a:sym typeface="Canva Sans Bold"/>
              </a:rPr>
              <a:t>AI and Big Data</a:t>
            </a:r>
          </a:p>
          <a:p>
            <a:pPr algn="ctr">
              <a:lnSpc>
                <a:spcPts val="3640"/>
              </a:lnSpc>
            </a:pPr>
            <a:r>
              <a:rPr lang="en-US" sz="2600" b="true">
                <a:solidFill>
                  <a:srgbClr val="000000"/>
                </a:solidFill>
                <a:latin typeface="Canva Sans Bold"/>
                <a:ea typeface="Canva Sans Bold"/>
                <a:cs typeface="Canva Sans Bold"/>
                <a:sym typeface="Canva Sans Bold"/>
              </a:rPr>
              <a:t>Integration</a:t>
            </a:r>
          </a:p>
        </p:txBody>
      </p:sp>
      <p:sp>
        <p:nvSpPr>
          <p:cNvPr name="TextBox 30" id="30"/>
          <p:cNvSpPr txBox="true"/>
          <p:nvPr/>
        </p:nvSpPr>
        <p:spPr>
          <a:xfrm rot="0">
            <a:off x="7543349" y="5588651"/>
            <a:ext cx="2708672" cy="905510"/>
          </a:xfrm>
          <a:prstGeom prst="rect">
            <a:avLst/>
          </a:prstGeom>
        </p:spPr>
        <p:txBody>
          <a:bodyPr anchor="t" rtlCol="false" tIns="0" lIns="0" bIns="0" rIns="0">
            <a:spAutoFit/>
          </a:bodyPr>
          <a:lstStyle/>
          <a:p>
            <a:pPr algn="ctr">
              <a:lnSpc>
                <a:spcPts val="3640"/>
              </a:lnSpc>
            </a:pPr>
            <a:r>
              <a:rPr lang="en-US" sz="2600" b="true">
                <a:solidFill>
                  <a:srgbClr val="000000"/>
                </a:solidFill>
                <a:latin typeface="Canva Sans Bold"/>
                <a:ea typeface="Canva Sans Bold"/>
                <a:cs typeface="Canva Sans Bold"/>
                <a:sym typeface="Canva Sans Bold"/>
              </a:rPr>
              <a:t>Domain Specific </a:t>
            </a:r>
          </a:p>
          <a:p>
            <a:pPr algn="ctr">
              <a:lnSpc>
                <a:spcPts val="3640"/>
              </a:lnSpc>
            </a:pPr>
            <a:r>
              <a:rPr lang="en-US" sz="2600" b="true">
                <a:solidFill>
                  <a:srgbClr val="000000"/>
                </a:solidFill>
                <a:latin typeface="Canva Sans Bold"/>
                <a:ea typeface="Canva Sans Bold"/>
                <a:cs typeface="Canva Sans Bold"/>
                <a:sym typeface="Canva Sans Bold"/>
              </a:rPr>
              <a:t>Models</a:t>
            </a:r>
          </a:p>
        </p:txBody>
      </p:sp>
      <p:sp>
        <p:nvSpPr>
          <p:cNvPr name="TextBox 31" id="31"/>
          <p:cNvSpPr txBox="true"/>
          <p:nvPr/>
        </p:nvSpPr>
        <p:spPr>
          <a:xfrm rot="0">
            <a:off x="11073387" y="5553091"/>
            <a:ext cx="2673102" cy="905510"/>
          </a:xfrm>
          <a:prstGeom prst="rect">
            <a:avLst/>
          </a:prstGeom>
        </p:spPr>
        <p:txBody>
          <a:bodyPr anchor="t" rtlCol="false" tIns="0" lIns="0" bIns="0" rIns="0">
            <a:spAutoFit/>
          </a:bodyPr>
          <a:lstStyle/>
          <a:p>
            <a:pPr algn="ctr">
              <a:lnSpc>
                <a:spcPts val="3640"/>
              </a:lnSpc>
            </a:pPr>
            <a:r>
              <a:rPr lang="en-US" sz="2600" b="true">
                <a:solidFill>
                  <a:srgbClr val="000000"/>
                </a:solidFill>
                <a:latin typeface="Canva Sans Bold"/>
                <a:ea typeface="Canva Sans Bold"/>
                <a:cs typeface="Canva Sans Bold"/>
                <a:sym typeface="Canva Sans Bold"/>
              </a:rPr>
              <a:t>Predictive </a:t>
            </a:r>
          </a:p>
          <a:p>
            <a:pPr algn="ctr">
              <a:lnSpc>
                <a:spcPts val="3640"/>
              </a:lnSpc>
            </a:pPr>
            <a:r>
              <a:rPr lang="en-US" sz="2600" b="true">
                <a:solidFill>
                  <a:srgbClr val="000000"/>
                </a:solidFill>
                <a:latin typeface="Canva Sans Bold"/>
                <a:ea typeface="Canva Sans Bold"/>
                <a:cs typeface="Canva Sans Bold"/>
                <a:sym typeface="Canva Sans Bold"/>
              </a:rPr>
              <a:t>Analystics in law</a:t>
            </a:r>
          </a:p>
        </p:txBody>
      </p:sp>
      <p:sp>
        <p:nvSpPr>
          <p:cNvPr name="TextBox 32" id="32"/>
          <p:cNvSpPr txBox="true"/>
          <p:nvPr/>
        </p:nvSpPr>
        <p:spPr>
          <a:xfrm rot="0">
            <a:off x="14533408" y="5553091"/>
            <a:ext cx="2745581" cy="905510"/>
          </a:xfrm>
          <a:prstGeom prst="rect">
            <a:avLst/>
          </a:prstGeom>
        </p:spPr>
        <p:txBody>
          <a:bodyPr anchor="t" rtlCol="false" tIns="0" lIns="0" bIns="0" rIns="0">
            <a:spAutoFit/>
          </a:bodyPr>
          <a:lstStyle/>
          <a:p>
            <a:pPr algn="ctr">
              <a:lnSpc>
                <a:spcPts val="3640"/>
              </a:lnSpc>
            </a:pPr>
            <a:r>
              <a:rPr lang="en-US" sz="2600" b="true">
                <a:solidFill>
                  <a:srgbClr val="000000"/>
                </a:solidFill>
                <a:latin typeface="Canva Sans Bold"/>
                <a:ea typeface="Canva Sans Bold"/>
                <a:cs typeface="Canva Sans Bold"/>
                <a:sym typeface="Canva Sans Bold"/>
              </a:rPr>
              <a:t>Real-Time Crime </a:t>
            </a:r>
          </a:p>
          <a:p>
            <a:pPr algn="ctr">
              <a:lnSpc>
                <a:spcPts val="3640"/>
              </a:lnSpc>
            </a:pPr>
            <a:r>
              <a:rPr lang="en-US" sz="2600" b="true">
                <a:solidFill>
                  <a:srgbClr val="000000"/>
                </a:solidFill>
                <a:latin typeface="Canva Sans Bold"/>
                <a:ea typeface="Canva Sans Bold"/>
                <a:cs typeface="Canva Sans Bold"/>
                <a:sym typeface="Canva Sans Bold"/>
              </a:rPr>
              <a:t>Analysis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627915" y="2013452"/>
            <a:ext cx="10153435" cy="6701790"/>
          </a:xfrm>
          <a:prstGeom prst="rect">
            <a:avLst/>
          </a:prstGeom>
        </p:spPr>
        <p:txBody>
          <a:bodyPr anchor="t" rtlCol="false" tIns="0" lIns="0" bIns="0" rIns="0">
            <a:spAutoFit/>
          </a:bodyPr>
          <a:lstStyle/>
          <a:p>
            <a:pPr algn="l">
              <a:lnSpc>
                <a:spcPts val="8730"/>
              </a:lnSpc>
            </a:pPr>
          </a:p>
          <a:p>
            <a:pPr algn="l">
              <a:lnSpc>
                <a:spcPts val="8730"/>
              </a:lnSpc>
            </a:pPr>
            <a:r>
              <a:rPr lang="en-US" sz="9000" b="true">
                <a:solidFill>
                  <a:srgbClr val="000000"/>
                </a:solidFill>
                <a:latin typeface="DM Sans Bold"/>
                <a:ea typeface="DM Sans Bold"/>
                <a:cs typeface="DM Sans Bold"/>
                <a:sym typeface="DM Sans Bold"/>
              </a:rPr>
              <a:t>The future of law lies in our ability to adapt and innovate through technology.</a:t>
            </a:r>
          </a:p>
        </p:txBody>
      </p:sp>
      <p:sp>
        <p:nvSpPr>
          <p:cNvPr name="Freeform 4" id="4"/>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9636715" y="461666"/>
            <a:ext cx="8995518" cy="8995518"/>
          </a:xfrm>
          <a:custGeom>
            <a:avLst/>
            <a:gdLst/>
            <a:ahLst/>
            <a:cxnLst/>
            <a:rect r="r" b="b" t="t" l="l"/>
            <a:pathLst>
              <a:path h="8995518" w="8995518">
                <a:moveTo>
                  <a:pt x="0" y="0"/>
                </a:moveTo>
                <a:lnTo>
                  <a:pt x="8995518" y="0"/>
                </a:lnTo>
                <a:lnTo>
                  <a:pt x="8995518" y="8995518"/>
                </a:lnTo>
                <a:lnTo>
                  <a:pt x="0" y="8995518"/>
                </a:lnTo>
                <a:lnTo>
                  <a:pt x="0" y="0"/>
                </a:lnTo>
                <a:close/>
              </a:path>
            </a:pathLst>
          </a:custGeom>
          <a:blipFill>
            <a:blip r:embed="rId1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48955" y="2583798"/>
            <a:ext cx="18385910" cy="790931"/>
          </a:xfrm>
          <a:prstGeom prst="rect">
            <a:avLst/>
          </a:prstGeom>
        </p:spPr>
        <p:txBody>
          <a:bodyPr anchor="t" rtlCol="false" tIns="0" lIns="0" bIns="0" rIns="0">
            <a:spAutoFit/>
          </a:bodyPr>
          <a:lstStyle/>
          <a:p>
            <a:pPr algn="ctr">
              <a:lnSpc>
                <a:spcPts val="5741"/>
              </a:lnSpc>
            </a:pPr>
            <a:r>
              <a:rPr lang="en-US" b="true" sz="6599">
                <a:solidFill>
                  <a:srgbClr val="000000"/>
                </a:solidFill>
                <a:latin typeface="DM Sans Bold"/>
                <a:ea typeface="DM Sans Bold"/>
                <a:cs typeface="DM Sans Bold"/>
                <a:sym typeface="DM Sans Bold"/>
              </a:rPr>
              <a:t>Conclusion: Transforming Legal Processes</a:t>
            </a:r>
          </a:p>
        </p:txBody>
      </p:sp>
      <p:sp>
        <p:nvSpPr>
          <p:cNvPr name="TextBox 17" id="17"/>
          <p:cNvSpPr txBox="true"/>
          <p:nvPr/>
        </p:nvSpPr>
        <p:spPr>
          <a:xfrm rot="0">
            <a:off x="0" y="4179433"/>
            <a:ext cx="18288000" cy="3804284"/>
          </a:xfrm>
          <a:prstGeom prst="rect">
            <a:avLst/>
          </a:prstGeom>
        </p:spPr>
        <p:txBody>
          <a:bodyPr anchor="t" rtlCol="false" tIns="0" lIns="0" bIns="0" rIns="0">
            <a:spAutoFit/>
          </a:bodyPr>
          <a:lstStyle/>
          <a:p>
            <a:pPr algn="ctr">
              <a:lnSpc>
                <a:spcPts val="5040"/>
              </a:lnSpc>
            </a:pPr>
            <a:r>
              <a:rPr lang="en-US" b="true" sz="3600" i="true">
                <a:solidFill>
                  <a:srgbClr val="000000"/>
                </a:solidFill>
                <a:latin typeface="Canva Sans Bold Italics"/>
                <a:ea typeface="Canva Sans Bold Italics"/>
                <a:cs typeface="Canva Sans Bold Italics"/>
                <a:sym typeface="Canva Sans Bold Italics"/>
              </a:rPr>
              <a:t>This project leverages machine learning to transform crime analysis and legal interpretation in law enforcement. By automating the identification of IPC sections, punishments, and offense classifications, it aims to enhance the efficiency and accessibility of legal processes. This innovation could improve interactions among legal professionals, law enforcement, and the public, fostering a more effective and user-friendly legal system.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3019867"/>
            <a:ext cx="10910396" cy="3364511"/>
          </a:xfrm>
          <a:prstGeom prst="rect">
            <a:avLst/>
          </a:prstGeom>
        </p:spPr>
        <p:txBody>
          <a:bodyPr anchor="t" rtlCol="false" tIns="0" lIns="0" bIns="0" rIns="0">
            <a:spAutoFit/>
          </a:bodyPr>
          <a:lstStyle/>
          <a:p>
            <a:pPr algn="ctr">
              <a:lnSpc>
                <a:spcPts val="12699"/>
              </a:lnSpc>
            </a:pPr>
            <a:r>
              <a:rPr lang="en-US" b="true" sz="14597">
                <a:solidFill>
                  <a:srgbClr val="000000"/>
                </a:solidFill>
                <a:latin typeface="DM Sans Bold"/>
                <a:ea typeface="DM Sans Bold"/>
                <a:cs typeface="DM Sans Bold"/>
                <a:sym typeface="DM Sans Bold"/>
              </a:rPr>
              <a:t>Thank you very much!</a:t>
            </a:r>
          </a:p>
        </p:txBody>
      </p:sp>
      <p:sp>
        <p:nvSpPr>
          <p:cNvPr name="TextBox 17" id="17"/>
          <p:cNvSpPr txBox="true"/>
          <p:nvPr/>
        </p:nvSpPr>
        <p:spPr>
          <a:xfrm rot="0">
            <a:off x="3392592" y="6839910"/>
            <a:ext cx="11681814" cy="802249"/>
          </a:xfrm>
          <a:prstGeom prst="rect">
            <a:avLst/>
          </a:prstGeom>
        </p:spPr>
        <p:txBody>
          <a:bodyPr anchor="t" rtlCol="false" tIns="0" lIns="0" bIns="0" rIns="0">
            <a:spAutoFit/>
          </a:bodyPr>
          <a:lstStyle/>
          <a:p>
            <a:pPr algn="ctr">
              <a:lnSpc>
                <a:spcPts val="6050"/>
              </a:lnSpc>
            </a:pPr>
            <a:r>
              <a:rPr lang="en-US" b="true" sz="6050" spc="-121">
                <a:solidFill>
                  <a:srgbClr val="000000"/>
                </a:solidFill>
                <a:latin typeface="DM Sans Bold"/>
                <a:ea typeface="DM Sans Bold"/>
                <a:cs typeface="DM Sans Bold"/>
                <a:sym typeface="DM Sans Bold"/>
              </a:rPr>
              <a:t>I Welcome Your Inquiries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1280812" y="2272187"/>
            <a:ext cx="14711850" cy="3898893"/>
          </a:xfrm>
          <a:prstGeom prst="rect">
            <a:avLst/>
          </a:prstGeom>
        </p:spPr>
        <p:txBody>
          <a:bodyPr anchor="t" rtlCol="false" tIns="0" lIns="0" bIns="0" rIns="0">
            <a:spAutoFit/>
          </a:bodyPr>
          <a:lstStyle/>
          <a:p>
            <a:pPr algn="ctr">
              <a:lnSpc>
                <a:spcPts val="10084"/>
              </a:lnSpc>
            </a:pPr>
            <a:r>
              <a:rPr lang="en-US" b="true" sz="10728">
                <a:solidFill>
                  <a:srgbClr val="000000"/>
                </a:solidFill>
                <a:latin typeface="DM Sans Bold"/>
                <a:ea typeface="DM Sans Bold"/>
                <a:cs typeface="DM Sans Bold"/>
                <a:sym typeface="DM Sans Bold"/>
              </a:rPr>
              <a:t>Machine Learning for Crime Description Analysis</a:t>
            </a:r>
          </a:p>
        </p:txBody>
      </p:sp>
      <p:sp>
        <p:nvSpPr>
          <p:cNvPr name="TextBox 18" id="18"/>
          <p:cNvSpPr txBox="true"/>
          <p:nvPr/>
        </p:nvSpPr>
        <p:spPr>
          <a:xfrm rot="0">
            <a:off x="4914102" y="6624033"/>
            <a:ext cx="8459795" cy="578026"/>
          </a:xfrm>
          <a:prstGeom prst="rect">
            <a:avLst/>
          </a:prstGeom>
        </p:spPr>
        <p:txBody>
          <a:bodyPr anchor="t" rtlCol="false" tIns="0" lIns="0" bIns="0" rIns="0">
            <a:spAutoFit/>
          </a:bodyPr>
          <a:lstStyle/>
          <a:p>
            <a:pPr algn="ctr">
              <a:lnSpc>
                <a:spcPts val="4381"/>
              </a:lnSpc>
            </a:pPr>
            <a:r>
              <a:rPr lang="en-US" b="true" sz="4381" spc="-87">
                <a:solidFill>
                  <a:srgbClr val="000000"/>
                </a:solidFill>
                <a:latin typeface="DM Sans Bold"/>
                <a:ea typeface="DM Sans Bold"/>
                <a:cs typeface="DM Sans Bold"/>
                <a:sym typeface="DM Sans Bold"/>
              </a:rPr>
              <a:t>Presented by Sachin Kukkar :-)</a:t>
            </a:r>
          </a:p>
        </p:txBody>
      </p:sp>
      <p:sp>
        <p:nvSpPr>
          <p:cNvPr name="Freeform 19" id="19"/>
          <p:cNvSpPr/>
          <p:nvPr/>
        </p:nvSpPr>
        <p:spPr>
          <a:xfrm flipH="false" flipV="false" rot="0">
            <a:off x="4795076" y="1535654"/>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994934" y="2091045"/>
            <a:ext cx="6264366" cy="6104909"/>
          </a:xfrm>
          <a:custGeom>
            <a:avLst/>
            <a:gdLst/>
            <a:ahLst/>
            <a:cxnLst/>
            <a:rect r="r" b="b" t="t" l="l"/>
            <a:pathLst>
              <a:path h="6104909" w="6264366">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436429" y="2320286"/>
            <a:ext cx="8433243" cy="2036833"/>
          </a:xfrm>
          <a:prstGeom prst="rect">
            <a:avLst/>
          </a:prstGeom>
        </p:spPr>
        <p:txBody>
          <a:bodyPr anchor="t" rtlCol="false" tIns="0" lIns="0" bIns="0" rIns="0">
            <a:spAutoFit/>
          </a:bodyPr>
          <a:lstStyle/>
          <a:p>
            <a:pPr algn="l">
              <a:lnSpc>
                <a:spcPts val="7857"/>
              </a:lnSpc>
            </a:pPr>
            <a:r>
              <a:rPr lang="en-US" sz="8100" b="true">
                <a:solidFill>
                  <a:srgbClr val="000000"/>
                </a:solidFill>
                <a:latin typeface="DM Sans Bold"/>
                <a:ea typeface="DM Sans Bold"/>
                <a:cs typeface="DM Sans Bold"/>
                <a:sym typeface="DM Sans Bold"/>
              </a:rPr>
              <a:t>Objective of the creative idea</a:t>
            </a:r>
          </a:p>
        </p:txBody>
      </p:sp>
      <p:sp>
        <p:nvSpPr>
          <p:cNvPr name="TextBox 5" id="5"/>
          <p:cNvSpPr txBox="true"/>
          <p:nvPr/>
        </p:nvSpPr>
        <p:spPr>
          <a:xfrm rot="0">
            <a:off x="1436429" y="4452841"/>
            <a:ext cx="7952760" cy="4676615"/>
          </a:xfrm>
          <a:prstGeom prst="rect">
            <a:avLst/>
          </a:prstGeom>
        </p:spPr>
        <p:txBody>
          <a:bodyPr anchor="t" rtlCol="false" tIns="0" lIns="0" bIns="0" rIns="0">
            <a:spAutoFit/>
          </a:bodyPr>
          <a:lstStyle/>
          <a:p>
            <a:pPr algn="l" marL="0" indent="0" lvl="0">
              <a:lnSpc>
                <a:spcPts val="4178"/>
              </a:lnSpc>
              <a:spcBef>
                <a:spcPct val="0"/>
              </a:spcBef>
            </a:pPr>
            <a:r>
              <a:rPr lang="en-US" sz="3095" spc="185">
                <a:solidFill>
                  <a:srgbClr val="000000"/>
                </a:solidFill>
                <a:latin typeface="DM Sans"/>
                <a:ea typeface="DM Sans"/>
                <a:cs typeface="DM Sans"/>
                <a:sym typeface="DM Sans"/>
              </a:rPr>
              <a:t>The objective of this project is to use machine learning to identify relevant IPC sections based on crime descriptions. It provides details on the applicable section, punishment, and whether the offense is bailable or cognizable, helping streamline legal interpretations and improve accessibility</a:t>
            </a:r>
          </a:p>
        </p:txBody>
      </p:sp>
      <p:sp>
        <p:nvSpPr>
          <p:cNvPr name="Freeform 6" id="6"/>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0625873" y="1288304"/>
            <a:ext cx="5587239" cy="2662922"/>
            <a:chOff x="0" y="0"/>
            <a:chExt cx="2065940" cy="984643"/>
          </a:xfrm>
        </p:grpSpPr>
        <p:sp>
          <p:nvSpPr>
            <p:cNvPr name="Freeform 4" id="4"/>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5" id="5"/>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0625873" y="4445593"/>
            <a:ext cx="5587239" cy="2662922"/>
            <a:chOff x="0" y="0"/>
            <a:chExt cx="2065940" cy="984643"/>
          </a:xfrm>
        </p:grpSpPr>
        <p:sp>
          <p:nvSpPr>
            <p:cNvPr name="Freeform 7" id="7"/>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8" id="8"/>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2560981" y="1288304"/>
            <a:ext cx="5587239" cy="2662922"/>
            <a:chOff x="0" y="0"/>
            <a:chExt cx="2065940" cy="984643"/>
          </a:xfrm>
        </p:grpSpPr>
        <p:sp>
          <p:nvSpPr>
            <p:cNvPr name="Freeform 10" id="10"/>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1" id="11"/>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2560981" y="4445593"/>
            <a:ext cx="5587239" cy="2662922"/>
            <a:chOff x="0" y="0"/>
            <a:chExt cx="2065940" cy="984643"/>
          </a:xfrm>
        </p:grpSpPr>
        <p:sp>
          <p:nvSpPr>
            <p:cNvPr name="Freeform 13" id="13"/>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4" id="14"/>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5" id="15"/>
          <p:cNvGrpSpPr/>
          <p:nvPr/>
        </p:nvGrpSpPr>
        <p:grpSpPr>
          <a:xfrm rot="0">
            <a:off x="6601641" y="7370916"/>
            <a:ext cx="5587239" cy="2662922"/>
            <a:chOff x="0" y="0"/>
            <a:chExt cx="2065940" cy="984643"/>
          </a:xfrm>
        </p:grpSpPr>
        <p:sp>
          <p:nvSpPr>
            <p:cNvPr name="Freeform 16" id="16"/>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7" id="17"/>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8" id="18"/>
          <p:cNvSpPr/>
          <p:nvPr/>
        </p:nvSpPr>
        <p:spPr>
          <a:xfrm flipH="false" flipV="false" rot="0">
            <a:off x="8137960" y="3035535"/>
            <a:ext cx="2514602" cy="2514602"/>
          </a:xfrm>
          <a:custGeom>
            <a:avLst/>
            <a:gdLst/>
            <a:ahLst/>
            <a:cxnLst/>
            <a:rect r="r" b="b" t="t" l="l"/>
            <a:pathLst>
              <a:path h="2514602" w="2514602">
                <a:moveTo>
                  <a:pt x="0" y="0"/>
                </a:moveTo>
                <a:lnTo>
                  <a:pt x="2514601" y="0"/>
                </a:lnTo>
                <a:lnTo>
                  <a:pt x="2514601" y="2514602"/>
                </a:lnTo>
                <a:lnTo>
                  <a:pt x="0" y="2514602"/>
                </a:lnTo>
                <a:lnTo>
                  <a:pt x="0" y="0"/>
                </a:lnTo>
                <a:close/>
              </a:path>
            </a:pathLst>
          </a:custGeom>
          <a:blipFill>
            <a:blip r:embed="rId3"/>
            <a:stretch>
              <a:fillRect l="0" t="0" r="0" b="0"/>
            </a:stretch>
          </a:blipFill>
        </p:spPr>
      </p:sp>
      <p:sp>
        <p:nvSpPr>
          <p:cNvPr name="TextBox 19" id="19"/>
          <p:cNvSpPr txBox="true"/>
          <p:nvPr/>
        </p:nvSpPr>
        <p:spPr>
          <a:xfrm rot="0">
            <a:off x="10742116" y="1972203"/>
            <a:ext cx="5587239" cy="1524609"/>
          </a:xfrm>
          <a:prstGeom prst="rect">
            <a:avLst/>
          </a:prstGeom>
        </p:spPr>
        <p:txBody>
          <a:bodyPr anchor="t" rtlCol="false" tIns="0" lIns="0" bIns="0" rIns="0">
            <a:spAutoFit/>
          </a:bodyPr>
          <a:lstStyle/>
          <a:p>
            <a:pPr algn="l">
              <a:lnSpc>
                <a:spcPts val="3415"/>
              </a:lnSpc>
              <a:spcBef>
                <a:spcPct val="0"/>
              </a:spcBef>
            </a:pPr>
            <a:r>
              <a:rPr lang="en-US" b="true" sz="2292">
                <a:solidFill>
                  <a:srgbClr val="000000"/>
                </a:solidFill>
                <a:latin typeface="DM Sans Bold"/>
                <a:ea typeface="DM Sans Bold"/>
                <a:cs typeface="DM Sans Bold"/>
                <a:sym typeface="DM Sans Bold"/>
              </a:rPr>
              <a:t>Aut</a:t>
            </a:r>
            <a:r>
              <a:rPr lang="en-US" b="true" sz="2292" strike="noStrike" u="none">
                <a:solidFill>
                  <a:srgbClr val="000000"/>
                </a:solidFill>
                <a:latin typeface="DM Sans Bold"/>
                <a:ea typeface="DM Sans Bold"/>
                <a:cs typeface="DM Sans Bold"/>
                <a:sym typeface="DM Sans Bold"/>
              </a:rPr>
              <a:t>omatically identifies relevant IPC sections based on input crime descriptions for efficient processing.</a:t>
            </a:r>
          </a:p>
          <a:p>
            <a:pPr algn="l" marL="0" indent="0" lvl="0">
              <a:lnSpc>
                <a:spcPts val="1930"/>
              </a:lnSpc>
              <a:spcBef>
                <a:spcPct val="0"/>
              </a:spcBef>
            </a:pPr>
          </a:p>
        </p:txBody>
      </p:sp>
      <p:sp>
        <p:nvSpPr>
          <p:cNvPr name="TextBox 20" id="20"/>
          <p:cNvSpPr txBox="true"/>
          <p:nvPr/>
        </p:nvSpPr>
        <p:spPr>
          <a:xfrm rot="0">
            <a:off x="10742116" y="5076825"/>
            <a:ext cx="5383767" cy="2125687"/>
          </a:xfrm>
          <a:prstGeom prst="rect">
            <a:avLst/>
          </a:prstGeom>
        </p:spPr>
        <p:txBody>
          <a:bodyPr anchor="t" rtlCol="false" tIns="0" lIns="0" bIns="0" rIns="0">
            <a:spAutoFit/>
          </a:bodyPr>
          <a:lstStyle/>
          <a:p>
            <a:pPr algn="l">
              <a:lnSpc>
                <a:spcPts val="3402"/>
              </a:lnSpc>
              <a:spcBef>
                <a:spcPct val="0"/>
              </a:spcBef>
            </a:pPr>
            <a:r>
              <a:rPr lang="en-US" b="true" sz="2283">
                <a:solidFill>
                  <a:srgbClr val="000000"/>
                </a:solidFill>
                <a:latin typeface="DM Sans Bold"/>
                <a:ea typeface="DM Sans Bold"/>
                <a:cs typeface="DM Sans Bold"/>
                <a:sym typeface="DM Sans Bold"/>
              </a:rPr>
              <a:t>D</a:t>
            </a:r>
            <a:r>
              <a:rPr lang="en-US" b="true" sz="2283" strike="noStrike" u="none">
                <a:solidFill>
                  <a:srgbClr val="000000"/>
                </a:solidFill>
                <a:latin typeface="DM Sans Bold"/>
                <a:ea typeface="DM Sans Bold"/>
                <a:cs typeface="DM Sans Bold"/>
                <a:sym typeface="DM Sans Bold"/>
              </a:rPr>
              <a:t>etermines whether offenses are bailable or non-bailable, and cognizable or non-cognizable, enhancing legal clarity.</a:t>
            </a:r>
          </a:p>
          <a:p>
            <a:pPr algn="l" marL="0" indent="0" lvl="0">
              <a:lnSpc>
                <a:spcPts val="3402"/>
              </a:lnSpc>
              <a:spcBef>
                <a:spcPct val="0"/>
              </a:spcBef>
            </a:pPr>
          </a:p>
        </p:txBody>
      </p:sp>
      <p:sp>
        <p:nvSpPr>
          <p:cNvPr name="TextBox 21" id="21"/>
          <p:cNvSpPr txBox="true"/>
          <p:nvPr/>
        </p:nvSpPr>
        <p:spPr>
          <a:xfrm rot="0">
            <a:off x="2748407" y="1972203"/>
            <a:ext cx="4766472" cy="2125459"/>
          </a:xfrm>
          <a:prstGeom prst="rect">
            <a:avLst/>
          </a:prstGeom>
        </p:spPr>
        <p:txBody>
          <a:bodyPr anchor="t" rtlCol="false" tIns="0" lIns="0" bIns="0" rIns="0">
            <a:spAutoFit/>
          </a:bodyPr>
          <a:lstStyle/>
          <a:p>
            <a:pPr algn="l">
              <a:lnSpc>
                <a:spcPts val="3412"/>
              </a:lnSpc>
            </a:pPr>
            <a:r>
              <a:rPr lang="en-US" b="true" sz="2289">
                <a:solidFill>
                  <a:srgbClr val="000000"/>
                </a:solidFill>
                <a:latin typeface="DM Sans Bold"/>
                <a:ea typeface="DM Sans Bold"/>
                <a:cs typeface="DM Sans Bold"/>
                <a:sym typeface="DM Sans Bold"/>
              </a:rPr>
              <a:t>Ut</a:t>
            </a:r>
            <a:r>
              <a:rPr lang="en-US" b="true" sz="2289" strike="noStrike" u="none">
                <a:solidFill>
                  <a:srgbClr val="000000"/>
                </a:solidFill>
                <a:latin typeface="DM Sans Bold"/>
                <a:ea typeface="DM Sans Bold"/>
                <a:cs typeface="DM Sans Bold"/>
                <a:sym typeface="DM Sans Bold"/>
              </a:rPr>
              <a:t>ilizes advanced algorithms to analyze crime descriptions, improving accuracy in legal assessments.</a:t>
            </a:r>
          </a:p>
          <a:p>
            <a:pPr algn="l" marL="0" indent="0" lvl="0">
              <a:lnSpc>
                <a:spcPts val="3412"/>
              </a:lnSpc>
            </a:pPr>
          </a:p>
        </p:txBody>
      </p:sp>
      <p:sp>
        <p:nvSpPr>
          <p:cNvPr name="TextBox 22" id="22"/>
          <p:cNvSpPr txBox="true"/>
          <p:nvPr/>
        </p:nvSpPr>
        <p:spPr>
          <a:xfrm rot="0">
            <a:off x="2748407" y="5149240"/>
            <a:ext cx="5399813" cy="2145477"/>
          </a:xfrm>
          <a:prstGeom prst="rect">
            <a:avLst/>
          </a:prstGeom>
        </p:spPr>
        <p:txBody>
          <a:bodyPr anchor="t" rtlCol="false" tIns="0" lIns="0" bIns="0" rIns="0">
            <a:spAutoFit/>
          </a:bodyPr>
          <a:lstStyle/>
          <a:p>
            <a:pPr algn="l">
              <a:lnSpc>
                <a:spcPts val="3417"/>
              </a:lnSpc>
            </a:pPr>
            <a:r>
              <a:rPr lang="en-US" b="true" sz="2293">
                <a:solidFill>
                  <a:srgbClr val="000000"/>
                </a:solidFill>
                <a:latin typeface="DM Sans Bold"/>
                <a:ea typeface="DM Sans Bold"/>
                <a:cs typeface="DM Sans Bold"/>
                <a:sym typeface="DM Sans Bold"/>
              </a:rPr>
              <a:t>P</a:t>
            </a:r>
            <a:r>
              <a:rPr lang="en-US" b="true" sz="2293" strike="noStrike" u="none">
                <a:solidFill>
                  <a:srgbClr val="000000"/>
                </a:solidFill>
                <a:latin typeface="DM Sans Bold"/>
                <a:ea typeface="DM Sans Bold"/>
                <a:cs typeface="DM Sans Bold"/>
                <a:sym typeface="DM Sans Bold"/>
              </a:rPr>
              <a:t>rovides clear outlines of potential punishments associated with identified offenses for informed decision-making.</a:t>
            </a:r>
          </a:p>
          <a:p>
            <a:pPr algn="l" marL="0" indent="0" lvl="0">
              <a:lnSpc>
                <a:spcPts val="3417"/>
              </a:lnSpc>
            </a:pPr>
          </a:p>
        </p:txBody>
      </p:sp>
      <p:sp>
        <p:nvSpPr>
          <p:cNvPr name="TextBox 23" id="23"/>
          <p:cNvSpPr txBox="true"/>
          <p:nvPr/>
        </p:nvSpPr>
        <p:spPr>
          <a:xfrm rot="0">
            <a:off x="6742009" y="8071320"/>
            <a:ext cx="5446871" cy="1825582"/>
          </a:xfrm>
          <a:prstGeom prst="rect">
            <a:avLst/>
          </a:prstGeom>
        </p:spPr>
        <p:txBody>
          <a:bodyPr anchor="t" rtlCol="false" tIns="0" lIns="0" bIns="0" rIns="0">
            <a:spAutoFit/>
          </a:bodyPr>
          <a:lstStyle/>
          <a:p>
            <a:pPr algn="l">
              <a:lnSpc>
                <a:spcPts val="3745"/>
              </a:lnSpc>
            </a:pPr>
            <a:r>
              <a:rPr lang="en-US" b="true" sz="2513">
                <a:solidFill>
                  <a:srgbClr val="000000"/>
                </a:solidFill>
                <a:latin typeface="DM Sans Bold"/>
                <a:ea typeface="DM Sans Bold"/>
                <a:cs typeface="DM Sans Bold"/>
                <a:sym typeface="DM Sans Bold"/>
              </a:rPr>
              <a:t>A</a:t>
            </a:r>
            <a:r>
              <a:rPr lang="en-US" b="true" sz="2513" strike="noStrike" u="none">
                <a:solidFill>
                  <a:srgbClr val="000000"/>
                </a:solidFill>
                <a:latin typeface="DM Sans Bold"/>
                <a:ea typeface="DM Sans Bold"/>
                <a:cs typeface="DM Sans Bold"/>
                <a:sym typeface="DM Sans Bold"/>
              </a:rPr>
              <a:t>ims to simplify legal workflows, aiding law enforcement in quick and accurate decision-making.</a:t>
            </a:r>
          </a:p>
          <a:p>
            <a:pPr algn="l" marL="0" indent="0" lvl="0">
              <a:lnSpc>
                <a:spcPts val="3745"/>
              </a:lnSpc>
            </a:pPr>
          </a:p>
        </p:txBody>
      </p:sp>
      <p:sp>
        <p:nvSpPr>
          <p:cNvPr name="TextBox 24" id="24"/>
          <p:cNvSpPr txBox="true"/>
          <p:nvPr/>
        </p:nvSpPr>
        <p:spPr>
          <a:xfrm rot="0">
            <a:off x="1531221" y="171450"/>
            <a:ext cx="15728079" cy="1043306"/>
          </a:xfrm>
          <a:prstGeom prst="rect">
            <a:avLst/>
          </a:prstGeom>
        </p:spPr>
        <p:txBody>
          <a:bodyPr anchor="t" rtlCol="false" tIns="0" lIns="0" bIns="0" rIns="0">
            <a:spAutoFit/>
          </a:bodyPr>
          <a:lstStyle/>
          <a:p>
            <a:pPr algn="ctr" marL="0" indent="0" lvl="1">
              <a:lnSpc>
                <a:spcPts val="7760"/>
              </a:lnSpc>
              <a:spcBef>
                <a:spcPct val="0"/>
              </a:spcBef>
            </a:pPr>
            <a:r>
              <a:rPr lang="en-US" b="true" sz="8000">
                <a:solidFill>
                  <a:srgbClr val="000000"/>
                </a:solidFill>
                <a:latin typeface="DM Sans Bold"/>
                <a:ea typeface="DM Sans Bold"/>
                <a:cs typeface="DM Sans Bold"/>
                <a:sym typeface="DM Sans Bold"/>
              </a:rPr>
              <a:t>Introduction to the Application</a:t>
            </a:r>
          </a:p>
        </p:txBody>
      </p:sp>
      <p:sp>
        <p:nvSpPr>
          <p:cNvPr name="TextBox 25" id="25"/>
          <p:cNvSpPr txBox="true"/>
          <p:nvPr/>
        </p:nvSpPr>
        <p:spPr>
          <a:xfrm rot="0">
            <a:off x="2192878" y="1263799"/>
            <a:ext cx="4534755" cy="580389"/>
          </a:xfrm>
          <a:prstGeom prst="rect">
            <a:avLst/>
          </a:prstGeom>
        </p:spPr>
        <p:txBody>
          <a:bodyPr anchor="t" rtlCol="false" tIns="0" lIns="0" bIns="0" rIns="0">
            <a:spAutoFit/>
          </a:bodyPr>
          <a:lstStyle/>
          <a:p>
            <a:pPr algn="ctr">
              <a:lnSpc>
                <a:spcPts val="4760"/>
              </a:lnSpc>
            </a:pPr>
            <a:r>
              <a:rPr lang="en-US" sz="3400" b="true">
                <a:solidFill>
                  <a:srgbClr val="000000"/>
                </a:solidFill>
                <a:latin typeface="Canva Sans Bold"/>
                <a:ea typeface="Canva Sans Bold"/>
                <a:cs typeface="Canva Sans Bold"/>
                <a:sym typeface="Canva Sans Bold"/>
              </a:rPr>
              <a:t>1.ML Integration</a:t>
            </a:r>
          </a:p>
        </p:txBody>
      </p:sp>
      <p:sp>
        <p:nvSpPr>
          <p:cNvPr name="TextBox 26" id="26"/>
          <p:cNvSpPr txBox="true"/>
          <p:nvPr/>
        </p:nvSpPr>
        <p:spPr>
          <a:xfrm rot="0">
            <a:off x="10509630" y="1306345"/>
            <a:ext cx="5819725" cy="537844"/>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2.IPC Section Identification</a:t>
            </a:r>
          </a:p>
        </p:txBody>
      </p:sp>
      <p:sp>
        <p:nvSpPr>
          <p:cNvPr name="TextBox 27" id="27"/>
          <p:cNvSpPr txBox="true"/>
          <p:nvPr/>
        </p:nvSpPr>
        <p:spPr>
          <a:xfrm rot="0">
            <a:off x="2338023" y="4490306"/>
            <a:ext cx="5587239" cy="563879"/>
          </a:xfrm>
          <a:prstGeom prst="rect">
            <a:avLst/>
          </a:prstGeom>
        </p:spPr>
        <p:txBody>
          <a:bodyPr anchor="t" rtlCol="false" tIns="0" lIns="0" bIns="0" rIns="0">
            <a:spAutoFit/>
          </a:bodyPr>
          <a:lstStyle/>
          <a:p>
            <a:pPr algn="ctr">
              <a:lnSpc>
                <a:spcPts val="4620"/>
              </a:lnSpc>
            </a:pPr>
            <a:r>
              <a:rPr lang="en-US" sz="3300" b="true">
                <a:solidFill>
                  <a:srgbClr val="000000"/>
                </a:solidFill>
                <a:latin typeface="Canva Sans Bold"/>
                <a:ea typeface="Canva Sans Bold"/>
                <a:cs typeface="Canva Sans Bold"/>
                <a:sym typeface="Canva Sans Bold"/>
              </a:rPr>
              <a:t>3.Punishment Outlining</a:t>
            </a:r>
          </a:p>
        </p:txBody>
      </p:sp>
      <p:sp>
        <p:nvSpPr>
          <p:cNvPr name="TextBox 28" id="28"/>
          <p:cNvSpPr txBox="true"/>
          <p:nvPr/>
        </p:nvSpPr>
        <p:spPr>
          <a:xfrm rot="0">
            <a:off x="10393539" y="4499831"/>
            <a:ext cx="5819573" cy="481329"/>
          </a:xfrm>
          <a:prstGeom prst="rect">
            <a:avLst/>
          </a:prstGeom>
        </p:spPr>
        <p:txBody>
          <a:bodyPr anchor="t" rtlCol="false" tIns="0" lIns="0" bIns="0" rIns="0">
            <a:spAutoFit/>
          </a:bodyPr>
          <a:lstStyle/>
          <a:p>
            <a:pPr algn="ctr">
              <a:lnSpc>
                <a:spcPts val="3920"/>
              </a:lnSpc>
            </a:pPr>
            <a:r>
              <a:rPr lang="en-US" sz="2800" b="true">
                <a:solidFill>
                  <a:srgbClr val="000000"/>
                </a:solidFill>
                <a:latin typeface="Canva Sans Bold"/>
                <a:ea typeface="Canva Sans Bold"/>
                <a:cs typeface="Canva Sans Bold"/>
                <a:sym typeface="Canva Sans Bold"/>
              </a:rPr>
              <a:t>4.Bailability and Cognizability</a:t>
            </a:r>
          </a:p>
        </p:txBody>
      </p:sp>
      <p:sp>
        <p:nvSpPr>
          <p:cNvPr name="TextBox 29" id="29"/>
          <p:cNvSpPr txBox="true"/>
          <p:nvPr/>
        </p:nvSpPr>
        <p:spPr>
          <a:xfrm rot="0">
            <a:off x="6707648" y="7428066"/>
            <a:ext cx="5375225" cy="481329"/>
          </a:xfrm>
          <a:prstGeom prst="rect">
            <a:avLst/>
          </a:prstGeom>
        </p:spPr>
        <p:txBody>
          <a:bodyPr anchor="t" rtlCol="false" tIns="0" lIns="0" bIns="0" rIns="0">
            <a:spAutoFit/>
          </a:bodyPr>
          <a:lstStyle/>
          <a:p>
            <a:pPr algn="ctr">
              <a:lnSpc>
                <a:spcPts val="3920"/>
              </a:lnSpc>
            </a:pPr>
            <a:r>
              <a:rPr lang="en-US" sz="2800" b="true">
                <a:solidFill>
                  <a:srgbClr val="000000"/>
                </a:solidFill>
                <a:latin typeface="Canva Sans Bold"/>
                <a:ea typeface="Canva Sans Bold"/>
                <a:cs typeface="Canva Sans Bold"/>
                <a:sym typeface="Canva Sans Bold"/>
              </a:rPr>
              <a:t>5.Streamlining Legal Processes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674156" y="1337074"/>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5941124" y="1086046"/>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1609664" y="1086046"/>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10237533" y="1086046"/>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4450544" y="1086046"/>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5" id="1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Freeform 16" id="16"/>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8" id="18"/>
          <p:cNvSpPr/>
          <p:nvPr/>
        </p:nvSpPr>
        <p:spPr>
          <a:xfrm flipH="false" flipV="false" rot="0">
            <a:off x="-618813" y="-1308499"/>
            <a:ext cx="4224468" cy="2645573"/>
          </a:xfrm>
          <a:custGeom>
            <a:avLst/>
            <a:gdLst/>
            <a:ahLst/>
            <a:cxnLst/>
            <a:rect r="r" b="b" t="t" l="l"/>
            <a:pathLst>
              <a:path h="2645573" w="4224468">
                <a:moveTo>
                  <a:pt x="0" y="0"/>
                </a:moveTo>
                <a:lnTo>
                  <a:pt x="4224468" y="0"/>
                </a:lnTo>
                <a:lnTo>
                  <a:pt x="4224468" y="2645573"/>
                </a:lnTo>
                <a:lnTo>
                  <a:pt x="0" y="26455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9" id="19"/>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0" id="20"/>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1" id="21"/>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22" id="22"/>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23" id="23"/>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24" id="24"/>
          <p:cNvSpPr/>
          <p:nvPr/>
        </p:nvSpPr>
        <p:spPr>
          <a:xfrm flipH="false" flipV="false" rot="0">
            <a:off x="329038" y="2048865"/>
            <a:ext cx="3565364" cy="4382007"/>
          </a:xfrm>
          <a:custGeom>
            <a:avLst/>
            <a:gdLst/>
            <a:ahLst/>
            <a:cxnLst/>
            <a:rect r="r" b="b" t="t" l="l"/>
            <a:pathLst>
              <a:path h="4382007" w="3565364">
                <a:moveTo>
                  <a:pt x="0" y="0"/>
                </a:moveTo>
                <a:lnTo>
                  <a:pt x="3565364" y="0"/>
                </a:lnTo>
                <a:lnTo>
                  <a:pt x="3565364" y="4382006"/>
                </a:lnTo>
                <a:lnTo>
                  <a:pt x="0" y="4382006"/>
                </a:lnTo>
                <a:lnTo>
                  <a:pt x="0" y="0"/>
                </a:lnTo>
                <a:close/>
              </a:path>
            </a:pathLst>
          </a:custGeom>
          <a:blipFill>
            <a:blip r:embed="rId19"/>
            <a:stretch>
              <a:fillRect l="-5632" t="-4542" r="-5075" b="-3716"/>
            </a:stretch>
          </a:blipFill>
        </p:spPr>
      </p:sp>
      <p:sp>
        <p:nvSpPr>
          <p:cNvPr name="Freeform 25" id="25"/>
          <p:cNvSpPr/>
          <p:nvPr/>
        </p:nvSpPr>
        <p:spPr>
          <a:xfrm flipH="false" flipV="false" rot="0">
            <a:off x="4732501" y="2048865"/>
            <a:ext cx="3441258" cy="4382007"/>
          </a:xfrm>
          <a:custGeom>
            <a:avLst/>
            <a:gdLst/>
            <a:ahLst/>
            <a:cxnLst/>
            <a:rect r="r" b="b" t="t" l="l"/>
            <a:pathLst>
              <a:path h="4382007" w="3441258">
                <a:moveTo>
                  <a:pt x="0" y="0"/>
                </a:moveTo>
                <a:lnTo>
                  <a:pt x="3441259" y="0"/>
                </a:lnTo>
                <a:lnTo>
                  <a:pt x="3441259" y="4382006"/>
                </a:lnTo>
                <a:lnTo>
                  <a:pt x="0" y="4382006"/>
                </a:lnTo>
                <a:lnTo>
                  <a:pt x="0" y="0"/>
                </a:lnTo>
                <a:close/>
              </a:path>
            </a:pathLst>
          </a:custGeom>
          <a:blipFill>
            <a:blip r:embed="rId20"/>
            <a:stretch>
              <a:fillRect l="-5015" t="0" r="-2867" b="0"/>
            </a:stretch>
          </a:blipFill>
        </p:spPr>
      </p:sp>
      <p:sp>
        <p:nvSpPr>
          <p:cNvPr name="Freeform 26" id="26"/>
          <p:cNvSpPr/>
          <p:nvPr/>
        </p:nvSpPr>
        <p:spPr>
          <a:xfrm flipH="false" flipV="false" rot="0">
            <a:off x="8900239" y="2048865"/>
            <a:ext cx="3678701" cy="4382007"/>
          </a:xfrm>
          <a:custGeom>
            <a:avLst/>
            <a:gdLst/>
            <a:ahLst/>
            <a:cxnLst/>
            <a:rect r="r" b="b" t="t" l="l"/>
            <a:pathLst>
              <a:path h="4382007" w="3678701">
                <a:moveTo>
                  <a:pt x="0" y="0"/>
                </a:moveTo>
                <a:lnTo>
                  <a:pt x="3678701" y="0"/>
                </a:lnTo>
                <a:lnTo>
                  <a:pt x="3678701" y="4382006"/>
                </a:lnTo>
                <a:lnTo>
                  <a:pt x="0" y="4382006"/>
                </a:lnTo>
                <a:lnTo>
                  <a:pt x="0" y="0"/>
                </a:lnTo>
                <a:close/>
              </a:path>
            </a:pathLst>
          </a:custGeom>
          <a:blipFill>
            <a:blip r:embed="rId21"/>
            <a:stretch>
              <a:fillRect l="-2666" t="-2611" r="-1777" b="-1865"/>
            </a:stretch>
          </a:blipFill>
        </p:spPr>
      </p:sp>
      <p:sp>
        <p:nvSpPr>
          <p:cNvPr name="Freeform 27" id="27"/>
          <p:cNvSpPr/>
          <p:nvPr/>
        </p:nvSpPr>
        <p:spPr>
          <a:xfrm flipH="false" flipV="false" rot="0">
            <a:off x="13302840" y="2048865"/>
            <a:ext cx="3671654" cy="4382007"/>
          </a:xfrm>
          <a:custGeom>
            <a:avLst/>
            <a:gdLst/>
            <a:ahLst/>
            <a:cxnLst/>
            <a:rect r="r" b="b" t="t" l="l"/>
            <a:pathLst>
              <a:path h="4382007" w="3671654">
                <a:moveTo>
                  <a:pt x="0" y="0"/>
                </a:moveTo>
                <a:lnTo>
                  <a:pt x="3671654" y="0"/>
                </a:lnTo>
                <a:lnTo>
                  <a:pt x="3671654" y="4382006"/>
                </a:lnTo>
                <a:lnTo>
                  <a:pt x="0" y="4382006"/>
                </a:lnTo>
                <a:lnTo>
                  <a:pt x="0" y="0"/>
                </a:lnTo>
                <a:close/>
              </a:path>
            </a:pathLst>
          </a:custGeom>
          <a:blipFill>
            <a:blip r:embed="rId22"/>
            <a:stretch>
              <a:fillRect l="-2707" t="-4158" r="-4299" b="-1512"/>
            </a:stretch>
          </a:blipFill>
        </p:spPr>
      </p:sp>
      <p:sp>
        <p:nvSpPr>
          <p:cNvPr name="TextBox 28" id="28"/>
          <p:cNvSpPr txBox="true"/>
          <p:nvPr/>
        </p:nvSpPr>
        <p:spPr>
          <a:xfrm rot="0">
            <a:off x="-886757" y="214398"/>
            <a:ext cx="20582920" cy="862469"/>
          </a:xfrm>
          <a:prstGeom prst="rect">
            <a:avLst/>
          </a:prstGeom>
        </p:spPr>
        <p:txBody>
          <a:bodyPr anchor="t" rtlCol="false" tIns="0" lIns="0" bIns="0" rIns="0">
            <a:spAutoFit/>
          </a:bodyPr>
          <a:lstStyle/>
          <a:p>
            <a:pPr algn="ctr" marL="0" indent="0" lvl="1">
              <a:lnSpc>
                <a:spcPts val="6499"/>
              </a:lnSpc>
              <a:spcBef>
                <a:spcPct val="0"/>
              </a:spcBef>
            </a:pPr>
            <a:r>
              <a:rPr lang="en-US" b="true" sz="6700">
                <a:solidFill>
                  <a:srgbClr val="000000"/>
                </a:solidFill>
                <a:latin typeface="DM Sans Bold"/>
                <a:ea typeface="DM Sans Bold"/>
                <a:cs typeface="DM Sans Bold"/>
                <a:sym typeface="DM Sans Bold"/>
              </a:rPr>
              <a:t>Real-World Applications Examples</a:t>
            </a:r>
          </a:p>
        </p:txBody>
      </p:sp>
      <p:sp>
        <p:nvSpPr>
          <p:cNvPr name="TextBox 29" id="29"/>
          <p:cNvSpPr txBox="true"/>
          <p:nvPr/>
        </p:nvSpPr>
        <p:spPr>
          <a:xfrm rot="0">
            <a:off x="0" y="6621371"/>
            <a:ext cx="4225792" cy="3654444"/>
          </a:xfrm>
          <a:prstGeom prst="rect">
            <a:avLst/>
          </a:prstGeom>
        </p:spPr>
        <p:txBody>
          <a:bodyPr anchor="t" rtlCol="false" tIns="0" lIns="0" bIns="0" rIns="0">
            <a:spAutoFit/>
          </a:bodyPr>
          <a:lstStyle/>
          <a:p>
            <a:pPr algn="ctr">
              <a:lnSpc>
                <a:spcPts val="3639"/>
              </a:lnSpc>
            </a:pPr>
            <a:r>
              <a:rPr lang="en-US" sz="2599" b="true">
                <a:solidFill>
                  <a:srgbClr val="000000"/>
                </a:solidFill>
                <a:latin typeface="Canva Sans Bold"/>
                <a:ea typeface="Canva Sans Bold"/>
                <a:cs typeface="Canva Sans Bold"/>
                <a:sym typeface="Canva Sans Bold"/>
              </a:rPr>
              <a:t>The</a:t>
            </a:r>
            <a:r>
              <a:rPr lang="en-US" b="true" sz="2599">
                <a:solidFill>
                  <a:srgbClr val="000000"/>
                </a:solidFill>
                <a:latin typeface="Canva Sans Bold"/>
                <a:ea typeface="Canva Sans Bold"/>
                <a:cs typeface="Canva Sans Bold"/>
                <a:sym typeface="Canva Sans Bold"/>
              </a:rPr>
              <a:t> Chicago Police Department leverages predictive analytics to deploy officers effectively, optimizing crime prevention strategies.</a:t>
            </a:r>
          </a:p>
          <a:p>
            <a:pPr algn="ctr">
              <a:lnSpc>
                <a:spcPts val="3639"/>
              </a:lnSpc>
            </a:pPr>
          </a:p>
        </p:txBody>
      </p:sp>
      <p:sp>
        <p:nvSpPr>
          <p:cNvPr name="TextBox 30" id="30"/>
          <p:cNvSpPr txBox="true"/>
          <p:nvPr/>
        </p:nvSpPr>
        <p:spPr>
          <a:xfrm rot="0">
            <a:off x="4340235" y="6621371"/>
            <a:ext cx="4225792" cy="3654444"/>
          </a:xfrm>
          <a:prstGeom prst="rect">
            <a:avLst/>
          </a:prstGeom>
        </p:spPr>
        <p:txBody>
          <a:bodyPr anchor="t" rtlCol="false" tIns="0" lIns="0" bIns="0" rIns="0">
            <a:spAutoFit/>
          </a:bodyPr>
          <a:lstStyle/>
          <a:p>
            <a:pPr algn="ctr">
              <a:lnSpc>
                <a:spcPts val="3639"/>
              </a:lnSpc>
            </a:pPr>
            <a:r>
              <a:rPr lang="en-US" sz="2599" b="true">
                <a:solidFill>
                  <a:srgbClr val="000000"/>
                </a:solidFill>
                <a:latin typeface="Canva Sans Bold"/>
                <a:ea typeface="Canva Sans Bold"/>
                <a:cs typeface="Canva Sans Bold"/>
                <a:sym typeface="Canva Sans Bold"/>
              </a:rPr>
              <a:t>Ind</a:t>
            </a:r>
            <a:r>
              <a:rPr lang="en-US" b="true" sz="2599">
                <a:solidFill>
                  <a:srgbClr val="000000"/>
                </a:solidFill>
                <a:latin typeface="Canva Sans Bold"/>
                <a:ea typeface="Canva Sans Bold"/>
                <a:cs typeface="Canva Sans Bold"/>
                <a:sym typeface="Canva Sans Bold"/>
              </a:rPr>
              <a:t>ian law enforcement utilizes advanced technology to detect crime patterns, enhancing the efficiency of investigations and resource management.</a:t>
            </a:r>
          </a:p>
          <a:p>
            <a:pPr algn="ctr">
              <a:lnSpc>
                <a:spcPts val="3639"/>
              </a:lnSpc>
            </a:pPr>
          </a:p>
        </p:txBody>
      </p:sp>
      <p:sp>
        <p:nvSpPr>
          <p:cNvPr name="TextBox 31" id="31"/>
          <p:cNvSpPr txBox="true"/>
          <p:nvPr/>
        </p:nvSpPr>
        <p:spPr>
          <a:xfrm rot="0">
            <a:off x="8680326" y="6632556"/>
            <a:ext cx="4225792" cy="3654444"/>
          </a:xfrm>
          <a:prstGeom prst="rect">
            <a:avLst/>
          </a:prstGeom>
        </p:spPr>
        <p:txBody>
          <a:bodyPr anchor="t" rtlCol="false" tIns="0" lIns="0" bIns="0" rIns="0">
            <a:spAutoFit/>
          </a:bodyPr>
          <a:lstStyle/>
          <a:p>
            <a:pPr algn="ctr">
              <a:lnSpc>
                <a:spcPts val="3639"/>
              </a:lnSpc>
            </a:pPr>
            <a:r>
              <a:rPr lang="en-US" sz="2599" b="true">
                <a:solidFill>
                  <a:srgbClr val="000000"/>
                </a:solidFill>
                <a:latin typeface="Canva Sans Bold"/>
                <a:ea typeface="Canva Sans Bold"/>
                <a:cs typeface="Canva Sans Bold"/>
                <a:sym typeface="Canva Sans Bold"/>
              </a:rPr>
              <a:t>Machine</a:t>
            </a:r>
            <a:r>
              <a:rPr lang="en-US" b="true" sz="2599">
                <a:solidFill>
                  <a:srgbClr val="000000"/>
                </a:solidFill>
                <a:latin typeface="Canva Sans Bold"/>
                <a:ea typeface="Canva Sans Bold"/>
                <a:cs typeface="Canva Sans Bold"/>
                <a:sym typeface="Canva Sans Bold"/>
              </a:rPr>
              <a:t> learning allows for improved allocation of law enforcement resources, ensuring that areas with high crime rates receive adequate attention.</a:t>
            </a:r>
          </a:p>
          <a:p>
            <a:pPr algn="ctr">
              <a:lnSpc>
                <a:spcPts val="3639"/>
              </a:lnSpc>
            </a:pPr>
          </a:p>
        </p:txBody>
      </p:sp>
      <p:sp>
        <p:nvSpPr>
          <p:cNvPr name="TextBox 32" id="32"/>
          <p:cNvSpPr txBox="true"/>
          <p:nvPr/>
        </p:nvSpPr>
        <p:spPr>
          <a:xfrm rot="0">
            <a:off x="13020418" y="6643740"/>
            <a:ext cx="4225792" cy="3196529"/>
          </a:xfrm>
          <a:prstGeom prst="rect">
            <a:avLst/>
          </a:prstGeom>
        </p:spPr>
        <p:txBody>
          <a:bodyPr anchor="t" rtlCol="false" tIns="0" lIns="0" bIns="0" rIns="0">
            <a:spAutoFit/>
          </a:bodyPr>
          <a:lstStyle/>
          <a:p>
            <a:pPr algn="ctr">
              <a:lnSpc>
                <a:spcPts val="3639"/>
              </a:lnSpc>
            </a:pPr>
            <a:r>
              <a:rPr lang="en-US" sz="2599" b="true">
                <a:solidFill>
                  <a:srgbClr val="000000"/>
                </a:solidFill>
                <a:latin typeface="Canva Sans Bold"/>
                <a:ea typeface="Canva Sans Bold"/>
                <a:cs typeface="Canva Sans Bold"/>
                <a:sym typeface="Canva Sans Bold"/>
              </a:rPr>
              <a:t>Te</a:t>
            </a:r>
            <a:r>
              <a:rPr lang="en-US" b="true" sz="2599">
                <a:solidFill>
                  <a:srgbClr val="000000"/>
                </a:solidFill>
                <a:latin typeface="Canva Sans Bold"/>
                <a:ea typeface="Canva Sans Bold"/>
                <a:cs typeface="Canva Sans Bold"/>
                <a:sym typeface="Canva Sans Bold"/>
              </a:rPr>
              <a:t>chnology aids in streamlining investigations by quickly analyzing large datasets, leading to faster resolution of cases.</a:t>
            </a:r>
          </a:p>
          <a:p>
            <a:pPr algn="ctr">
              <a:lnSpc>
                <a:spcPts val="363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819907" y="1950456"/>
            <a:ext cx="4208573" cy="4247184"/>
          </a:xfrm>
          <a:custGeom>
            <a:avLst/>
            <a:gdLst/>
            <a:ahLst/>
            <a:cxnLst/>
            <a:rect r="r" b="b" t="t" l="l"/>
            <a:pathLst>
              <a:path h="4247184" w="4208573">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256115" y="2639048"/>
            <a:ext cx="7181225" cy="5008904"/>
          </a:xfrm>
          <a:custGeom>
            <a:avLst/>
            <a:gdLst/>
            <a:ahLst/>
            <a:cxnLst/>
            <a:rect r="r" b="b" t="t" l="l"/>
            <a:pathLst>
              <a:path h="5008904" w="7181225">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68744" y="1950456"/>
            <a:ext cx="2213275" cy="2213275"/>
          </a:xfrm>
          <a:custGeom>
            <a:avLst/>
            <a:gdLst/>
            <a:ahLst/>
            <a:cxnLst/>
            <a:rect r="r" b="b" t="t" l="l"/>
            <a:pathLst>
              <a:path h="2213275" w="2213275">
                <a:moveTo>
                  <a:pt x="0" y="0"/>
                </a:moveTo>
                <a:lnTo>
                  <a:pt x="2213275" y="0"/>
                </a:lnTo>
                <a:lnTo>
                  <a:pt x="2213275" y="2213275"/>
                </a:lnTo>
                <a:lnTo>
                  <a:pt x="0" y="2213275"/>
                </a:lnTo>
                <a:lnTo>
                  <a:pt x="0" y="0"/>
                </a:lnTo>
                <a:close/>
              </a:path>
            </a:pathLst>
          </a:custGeom>
          <a:blipFill>
            <a:blip r:embed="rId7"/>
            <a:stretch>
              <a:fillRect l="0" t="0" r="0" b="0"/>
            </a:stretch>
          </a:blipFill>
        </p:spPr>
      </p:sp>
      <p:sp>
        <p:nvSpPr>
          <p:cNvPr name="Freeform 6" id="6"/>
          <p:cNvSpPr/>
          <p:nvPr/>
        </p:nvSpPr>
        <p:spPr>
          <a:xfrm flipH="false" flipV="false" rot="0">
            <a:off x="5189407" y="2173255"/>
            <a:ext cx="1990476" cy="1990476"/>
          </a:xfrm>
          <a:custGeom>
            <a:avLst/>
            <a:gdLst/>
            <a:ahLst/>
            <a:cxnLst/>
            <a:rect r="r" b="b" t="t" l="l"/>
            <a:pathLst>
              <a:path h="1990476" w="1990476">
                <a:moveTo>
                  <a:pt x="0" y="0"/>
                </a:moveTo>
                <a:lnTo>
                  <a:pt x="1990476" y="0"/>
                </a:lnTo>
                <a:lnTo>
                  <a:pt x="1990476" y="1990476"/>
                </a:lnTo>
                <a:lnTo>
                  <a:pt x="0" y="1990476"/>
                </a:lnTo>
                <a:lnTo>
                  <a:pt x="0" y="0"/>
                </a:lnTo>
                <a:close/>
              </a:path>
            </a:pathLst>
          </a:custGeom>
          <a:blipFill>
            <a:blip r:embed="rId8"/>
            <a:stretch>
              <a:fillRect l="0" t="0" r="0" b="0"/>
            </a:stretch>
          </a:blipFill>
        </p:spPr>
      </p:sp>
      <p:sp>
        <p:nvSpPr>
          <p:cNvPr name="Freeform 7" id="7"/>
          <p:cNvSpPr/>
          <p:nvPr/>
        </p:nvSpPr>
        <p:spPr>
          <a:xfrm flipH="false" flipV="false" rot="0">
            <a:off x="860770" y="6263639"/>
            <a:ext cx="2029224" cy="2029224"/>
          </a:xfrm>
          <a:custGeom>
            <a:avLst/>
            <a:gdLst/>
            <a:ahLst/>
            <a:cxnLst/>
            <a:rect r="r" b="b" t="t" l="l"/>
            <a:pathLst>
              <a:path h="2029224" w="2029224">
                <a:moveTo>
                  <a:pt x="0" y="0"/>
                </a:moveTo>
                <a:lnTo>
                  <a:pt x="2029223" y="0"/>
                </a:lnTo>
                <a:lnTo>
                  <a:pt x="2029223" y="2029224"/>
                </a:lnTo>
                <a:lnTo>
                  <a:pt x="0" y="2029224"/>
                </a:lnTo>
                <a:lnTo>
                  <a:pt x="0" y="0"/>
                </a:lnTo>
                <a:close/>
              </a:path>
            </a:pathLst>
          </a:custGeom>
          <a:blipFill>
            <a:blip r:embed="rId9"/>
            <a:stretch>
              <a:fillRect l="0" t="0" r="0" b="0"/>
            </a:stretch>
          </a:blipFill>
        </p:spPr>
      </p:sp>
      <p:sp>
        <p:nvSpPr>
          <p:cNvPr name="Freeform 8" id="8"/>
          <p:cNvSpPr/>
          <p:nvPr/>
        </p:nvSpPr>
        <p:spPr>
          <a:xfrm flipH="false" flipV="false" rot="0">
            <a:off x="4989578" y="6197640"/>
            <a:ext cx="2167336" cy="2167336"/>
          </a:xfrm>
          <a:custGeom>
            <a:avLst/>
            <a:gdLst/>
            <a:ahLst/>
            <a:cxnLst/>
            <a:rect r="r" b="b" t="t" l="l"/>
            <a:pathLst>
              <a:path h="2167336" w="2167336">
                <a:moveTo>
                  <a:pt x="0" y="0"/>
                </a:moveTo>
                <a:lnTo>
                  <a:pt x="2167336" y="0"/>
                </a:lnTo>
                <a:lnTo>
                  <a:pt x="2167336" y="2167336"/>
                </a:lnTo>
                <a:lnTo>
                  <a:pt x="0" y="2167336"/>
                </a:lnTo>
                <a:lnTo>
                  <a:pt x="0" y="0"/>
                </a:lnTo>
                <a:close/>
              </a:path>
            </a:pathLst>
          </a:custGeom>
          <a:blipFill>
            <a:blip r:embed="rId10"/>
            <a:stretch>
              <a:fillRect l="0" t="0" r="0" b="0"/>
            </a:stretch>
          </a:blipFill>
        </p:spPr>
      </p:sp>
      <p:sp>
        <p:nvSpPr>
          <p:cNvPr name="TextBox 9" id="9"/>
          <p:cNvSpPr txBox="true"/>
          <p:nvPr/>
        </p:nvSpPr>
        <p:spPr>
          <a:xfrm rot="0">
            <a:off x="768744" y="190500"/>
            <a:ext cx="13672121"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User Interface Overview</a:t>
            </a:r>
          </a:p>
        </p:txBody>
      </p:sp>
      <p:sp>
        <p:nvSpPr>
          <p:cNvPr name="TextBox 10" id="10"/>
          <p:cNvSpPr txBox="true"/>
          <p:nvPr/>
        </p:nvSpPr>
        <p:spPr>
          <a:xfrm rot="0">
            <a:off x="768744" y="4247198"/>
            <a:ext cx="2213275" cy="1725929"/>
          </a:xfrm>
          <a:prstGeom prst="rect">
            <a:avLst/>
          </a:prstGeom>
        </p:spPr>
        <p:txBody>
          <a:bodyPr anchor="t" rtlCol="false" tIns="0" lIns="0" bIns="0" rIns="0">
            <a:spAutoFit/>
          </a:bodyPr>
          <a:lstStyle/>
          <a:p>
            <a:pPr algn="ctr">
              <a:lnSpc>
                <a:spcPts val="4620"/>
              </a:lnSpc>
            </a:pPr>
            <a:r>
              <a:rPr lang="en-US" sz="3300" b="true">
                <a:solidFill>
                  <a:srgbClr val="000000"/>
                </a:solidFill>
                <a:latin typeface="Canva Sans Bold"/>
                <a:ea typeface="Canva Sans Bold"/>
                <a:cs typeface="Canva Sans Bold"/>
                <a:sym typeface="Canva Sans Bold"/>
              </a:rPr>
              <a:t>User-Friendly input</a:t>
            </a:r>
          </a:p>
        </p:txBody>
      </p:sp>
      <p:sp>
        <p:nvSpPr>
          <p:cNvPr name="TextBox 11" id="11"/>
          <p:cNvSpPr txBox="true"/>
          <p:nvPr/>
        </p:nvSpPr>
        <p:spPr>
          <a:xfrm rot="0">
            <a:off x="4966608" y="4247198"/>
            <a:ext cx="2213275" cy="1725929"/>
          </a:xfrm>
          <a:prstGeom prst="rect">
            <a:avLst/>
          </a:prstGeom>
        </p:spPr>
        <p:txBody>
          <a:bodyPr anchor="t" rtlCol="false" tIns="0" lIns="0" bIns="0" rIns="0">
            <a:spAutoFit/>
          </a:bodyPr>
          <a:lstStyle/>
          <a:p>
            <a:pPr algn="ctr">
              <a:lnSpc>
                <a:spcPts val="4620"/>
              </a:lnSpc>
            </a:pPr>
            <a:r>
              <a:rPr lang="en-US" sz="3300" b="true">
                <a:solidFill>
                  <a:srgbClr val="000000"/>
                </a:solidFill>
                <a:latin typeface="Canva Sans Bold"/>
                <a:ea typeface="Canva Sans Bold"/>
                <a:cs typeface="Canva Sans Bold"/>
                <a:sym typeface="Canva Sans Bold"/>
              </a:rPr>
              <a:t>Instant</a:t>
            </a:r>
          </a:p>
          <a:p>
            <a:pPr algn="ctr">
              <a:lnSpc>
                <a:spcPts val="4620"/>
              </a:lnSpc>
            </a:pPr>
            <a:r>
              <a:rPr lang="en-US" sz="3300" b="true">
                <a:solidFill>
                  <a:srgbClr val="000000"/>
                </a:solidFill>
                <a:latin typeface="Canva Sans Bold"/>
                <a:ea typeface="Canva Sans Bold"/>
                <a:cs typeface="Canva Sans Bold"/>
                <a:sym typeface="Canva Sans Bold"/>
              </a:rPr>
              <a:t>Legal</a:t>
            </a:r>
          </a:p>
          <a:p>
            <a:pPr algn="ctr">
              <a:lnSpc>
                <a:spcPts val="4620"/>
              </a:lnSpc>
            </a:pPr>
            <a:r>
              <a:rPr lang="en-US" sz="3300" b="true">
                <a:solidFill>
                  <a:srgbClr val="000000"/>
                </a:solidFill>
                <a:latin typeface="Canva Sans Bold"/>
                <a:ea typeface="Canva Sans Bold"/>
                <a:cs typeface="Canva Sans Bold"/>
                <a:sym typeface="Canva Sans Bold"/>
              </a:rPr>
              <a:t>Feedback</a:t>
            </a:r>
          </a:p>
        </p:txBody>
      </p:sp>
      <p:sp>
        <p:nvSpPr>
          <p:cNvPr name="TextBox 12" id="12"/>
          <p:cNvSpPr txBox="true"/>
          <p:nvPr/>
        </p:nvSpPr>
        <p:spPr>
          <a:xfrm rot="0">
            <a:off x="497510" y="8378588"/>
            <a:ext cx="2755743" cy="1725929"/>
          </a:xfrm>
          <a:prstGeom prst="rect">
            <a:avLst/>
          </a:prstGeom>
        </p:spPr>
        <p:txBody>
          <a:bodyPr anchor="t" rtlCol="false" tIns="0" lIns="0" bIns="0" rIns="0">
            <a:spAutoFit/>
          </a:bodyPr>
          <a:lstStyle/>
          <a:p>
            <a:pPr algn="ctr">
              <a:lnSpc>
                <a:spcPts val="4620"/>
              </a:lnSpc>
            </a:pPr>
            <a:r>
              <a:rPr lang="en-US" sz="3300" b="true">
                <a:solidFill>
                  <a:srgbClr val="000000"/>
                </a:solidFill>
                <a:latin typeface="Canva Sans Bold"/>
                <a:ea typeface="Canva Sans Bold"/>
                <a:cs typeface="Canva Sans Bold"/>
                <a:sym typeface="Canva Sans Bold"/>
              </a:rPr>
              <a:t>Usability for Law Enforcement</a:t>
            </a:r>
          </a:p>
        </p:txBody>
      </p:sp>
      <p:sp>
        <p:nvSpPr>
          <p:cNvPr name="TextBox 13" id="13"/>
          <p:cNvSpPr txBox="true"/>
          <p:nvPr/>
        </p:nvSpPr>
        <p:spPr>
          <a:xfrm rot="0">
            <a:off x="4424141" y="8526901"/>
            <a:ext cx="3298210" cy="1144904"/>
          </a:xfrm>
          <a:prstGeom prst="rect">
            <a:avLst/>
          </a:prstGeom>
        </p:spPr>
        <p:txBody>
          <a:bodyPr anchor="t" rtlCol="false" tIns="0" lIns="0" bIns="0" rIns="0">
            <a:spAutoFit/>
          </a:bodyPr>
          <a:lstStyle/>
          <a:p>
            <a:pPr algn="ctr">
              <a:lnSpc>
                <a:spcPts val="4620"/>
              </a:lnSpc>
            </a:pPr>
            <a:r>
              <a:rPr lang="en-US" sz="3300" b="true">
                <a:solidFill>
                  <a:srgbClr val="000000"/>
                </a:solidFill>
                <a:latin typeface="Canva Sans Bold"/>
                <a:ea typeface="Canva Sans Bold"/>
                <a:cs typeface="Canva Sans Bold"/>
                <a:sym typeface="Canva Sans Bold"/>
              </a:rPr>
              <a:t>Comprehensive Crime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775818" y="2793244"/>
            <a:ext cx="2968629" cy="2513737"/>
          </a:xfrm>
          <a:custGeom>
            <a:avLst/>
            <a:gdLst/>
            <a:ahLst/>
            <a:cxnLst/>
            <a:rect r="r" b="b" t="t" l="l"/>
            <a:pathLst>
              <a:path h="2513737" w="2968629">
                <a:moveTo>
                  <a:pt x="0" y="0"/>
                </a:moveTo>
                <a:lnTo>
                  <a:pt x="2968629" y="0"/>
                </a:lnTo>
                <a:lnTo>
                  <a:pt x="2968629" y="2513737"/>
                </a:lnTo>
                <a:lnTo>
                  <a:pt x="0" y="2513737"/>
                </a:lnTo>
                <a:lnTo>
                  <a:pt x="0" y="0"/>
                </a:lnTo>
                <a:close/>
              </a:path>
            </a:pathLst>
          </a:custGeom>
          <a:blipFill>
            <a:blip r:embed="rId29"/>
            <a:stretch>
              <a:fillRect l="-3802" t="-4300" r="-972" b="-2131"/>
            </a:stretch>
          </a:blipFill>
        </p:spPr>
      </p:sp>
      <p:sp>
        <p:nvSpPr>
          <p:cNvPr name="Freeform 17" id="17"/>
          <p:cNvSpPr/>
          <p:nvPr/>
        </p:nvSpPr>
        <p:spPr>
          <a:xfrm flipH="false" flipV="false" rot="0">
            <a:off x="5827230" y="2643929"/>
            <a:ext cx="3164186" cy="4069588"/>
          </a:xfrm>
          <a:custGeom>
            <a:avLst/>
            <a:gdLst/>
            <a:ahLst/>
            <a:cxnLst/>
            <a:rect r="r" b="b" t="t" l="l"/>
            <a:pathLst>
              <a:path h="4069588" w="3164186">
                <a:moveTo>
                  <a:pt x="0" y="0"/>
                </a:moveTo>
                <a:lnTo>
                  <a:pt x="3164186" y="0"/>
                </a:lnTo>
                <a:lnTo>
                  <a:pt x="3164186" y="4069588"/>
                </a:lnTo>
                <a:lnTo>
                  <a:pt x="0" y="4069588"/>
                </a:lnTo>
                <a:lnTo>
                  <a:pt x="0" y="0"/>
                </a:lnTo>
                <a:close/>
              </a:path>
            </a:pathLst>
          </a:custGeom>
          <a:blipFill>
            <a:blip r:embed="rId30"/>
            <a:stretch>
              <a:fillRect l="-2795" t="-3725" r="-2395" b="-2794"/>
            </a:stretch>
          </a:blipFill>
        </p:spPr>
      </p:sp>
      <p:sp>
        <p:nvSpPr>
          <p:cNvPr name="Freeform 18" id="18"/>
          <p:cNvSpPr/>
          <p:nvPr/>
        </p:nvSpPr>
        <p:spPr>
          <a:xfrm flipH="false" flipV="false" rot="0">
            <a:off x="9933752" y="2732606"/>
            <a:ext cx="2968629" cy="2481175"/>
          </a:xfrm>
          <a:custGeom>
            <a:avLst/>
            <a:gdLst/>
            <a:ahLst/>
            <a:cxnLst/>
            <a:rect r="r" b="b" t="t" l="l"/>
            <a:pathLst>
              <a:path h="2481175" w="2968629">
                <a:moveTo>
                  <a:pt x="0" y="0"/>
                </a:moveTo>
                <a:lnTo>
                  <a:pt x="2968629" y="0"/>
                </a:lnTo>
                <a:lnTo>
                  <a:pt x="2968629" y="2481175"/>
                </a:lnTo>
                <a:lnTo>
                  <a:pt x="0" y="2481175"/>
                </a:lnTo>
                <a:lnTo>
                  <a:pt x="0" y="0"/>
                </a:lnTo>
                <a:close/>
              </a:path>
            </a:pathLst>
          </a:custGeom>
          <a:blipFill>
            <a:blip r:embed="rId31"/>
            <a:stretch>
              <a:fillRect l="-1425" t="-3404" r="0" b="-5450"/>
            </a:stretch>
          </a:blipFill>
        </p:spPr>
      </p:sp>
      <p:sp>
        <p:nvSpPr>
          <p:cNvPr name="Freeform 19" id="19"/>
          <p:cNvSpPr/>
          <p:nvPr/>
        </p:nvSpPr>
        <p:spPr>
          <a:xfrm flipH="false" flipV="false" rot="0">
            <a:off x="13705381" y="2643929"/>
            <a:ext cx="3172419" cy="4181819"/>
          </a:xfrm>
          <a:custGeom>
            <a:avLst/>
            <a:gdLst/>
            <a:ahLst/>
            <a:cxnLst/>
            <a:rect r="r" b="b" t="t" l="l"/>
            <a:pathLst>
              <a:path h="4181819" w="3172419">
                <a:moveTo>
                  <a:pt x="0" y="0"/>
                </a:moveTo>
                <a:lnTo>
                  <a:pt x="3172419" y="0"/>
                </a:lnTo>
                <a:lnTo>
                  <a:pt x="3172419" y="4181819"/>
                </a:lnTo>
                <a:lnTo>
                  <a:pt x="0" y="4181819"/>
                </a:lnTo>
                <a:lnTo>
                  <a:pt x="0" y="0"/>
                </a:lnTo>
                <a:close/>
              </a:path>
            </a:pathLst>
          </a:custGeom>
          <a:blipFill>
            <a:blip r:embed="rId32"/>
            <a:stretch>
              <a:fillRect l="-1954" t="-1186" r="-2345" b="0"/>
            </a:stretch>
          </a:blipFill>
        </p:spPr>
      </p:sp>
      <p:sp>
        <p:nvSpPr>
          <p:cNvPr name="TextBox 20" id="20"/>
          <p:cNvSpPr txBox="true"/>
          <p:nvPr/>
        </p:nvSpPr>
        <p:spPr>
          <a:xfrm rot="0">
            <a:off x="0" y="-31139"/>
            <a:ext cx="18166131" cy="1467580"/>
          </a:xfrm>
          <a:prstGeom prst="rect">
            <a:avLst/>
          </a:prstGeom>
        </p:spPr>
        <p:txBody>
          <a:bodyPr anchor="t" rtlCol="false" tIns="0" lIns="0" bIns="0" rIns="0">
            <a:spAutoFit/>
          </a:bodyPr>
          <a:lstStyle/>
          <a:p>
            <a:pPr algn="ctr">
              <a:lnSpc>
                <a:spcPts val="12034"/>
              </a:lnSpc>
            </a:pPr>
            <a:r>
              <a:rPr lang="en-US" sz="8596" b="true">
                <a:solidFill>
                  <a:srgbClr val="000000"/>
                </a:solidFill>
                <a:latin typeface="Canva Sans Bold"/>
                <a:ea typeface="Canva Sans Bold"/>
                <a:cs typeface="Canva Sans Bold"/>
                <a:sym typeface="Canva Sans Bold"/>
              </a:rPr>
              <a:t>Output Features of Application</a:t>
            </a:r>
          </a:p>
        </p:txBody>
      </p:sp>
      <p:sp>
        <p:nvSpPr>
          <p:cNvPr name="TextBox 21" id="21"/>
          <p:cNvSpPr txBox="true"/>
          <p:nvPr/>
        </p:nvSpPr>
        <p:spPr>
          <a:xfrm rot="0">
            <a:off x="1694386" y="5538604"/>
            <a:ext cx="3131493" cy="1287144"/>
          </a:xfrm>
          <a:prstGeom prst="rect">
            <a:avLst/>
          </a:prstGeom>
        </p:spPr>
        <p:txBody>
          <a:bodyPr anchor="t" rtlCol="false" tIns="0" lIns="0" bIns="0" rIns="0">
            <a:spAutoFit/>
          </a:bodyPr>
          <a:lstStyle/>
          <a:p>
            <a:pPr algn="ctr">
              <a:lnSpc>
                <a:spcPts val="5180"/>
              </a:lnSpc>
            </a:pPr>
            <a:r>
              <a:rPr lang="en-US" sz="3700" b="true">
                <a:solidFill>
                  <a:srgbClr val="000000"/>
                </a:solidFill>
                <a:latin typeface="Canva Sans Bold"/>
                <a:ea typeface="Canva Sans Bold"/>
                <a:cs typeface="Canva Sans Bold"/>
                <a:sym typeface="Canva Sans Bold"/>
              </a:rPr>
              <a:t>IPC Section</a:t>
            </a:r>
          </a:p>
          <a:p>
            <a:pPr algn="ctr">
              <a:lnSpc>
                <a:spcPts val="5180"/>
              </a:lnSpc>
            </a:pPr>
            <a:r>
              <a:rPr lang="en-US" sz="3700" b="true">
                <a:solidFill>
                  <a:srgbClr val="000000"/>
                </a:solidFill>
                <a:latin typeface="Canva Sans Bold"/>
                <a:ea typeface="Canva Sans Bold"/>
                <a:cs typeface="Canva Sans Bold"/>
                <a:sym typeface="Canva Sans Bold"/>
              </a:rPr>
              <a:t>Identification</a:t>
            </a:r>
          </a:p>
        </p:txBody>
      </p:sp>
      <p:sp>
        <p:nvSpPr>
          <p:cNvPr name="TextBox 22" id="22"/>
          <p:cNvSpPr txBox="true"/>
          <p:nvPr/>
        </p:nvSpPr>
        <p:spPr>
          <a:xfrm rot="0">
            <a:off x="5810669" y="6871182"/>
            <a:ext cx="3364855" cy="1287144"/>
          </a:xfrm>
          <a:prstGeom prst="rect">
            <a:avLst/>
          </a:prstGeom>
        </p:spPr>
        <p:txBody>
          <a:bodyPr anchor="t" rtlCol="false" tIns="0" lIns="0" bIns="0" rIns="0">
            <a:spAutoFit/>
          </a:bodyPr>
          <a:lstStyle/>
          <a:p>
            <a:pPr algn="ctr">
              <a:lnSpc>
                <a:spcPts val="5180"/>
              </a:lnSpc>
            </a:pPr>
            <a:r>
              <a:rPr lang="en-US" sz="3700" b="true">
                <a:solidFill>
                  <a:srgbClr val="000000"/>
                </a:solidFill>
                <a:latin typeface="Canva Sans Bold"/>
                <a:ea typeface="Canva Sans Bold"/>
                <a:cs typeface="Canva Sans Bold"/>
                <a:sym typeface="Canva Sans Bold"/>
              </a:rPr>
              <a:t>Legal </a:t>
            </a:r>
          </a:p>
          <a:p>
            <a:pPr algn="ctr">
              <a:lnSpc>
                <a:spcPts val="5180"/>
              </a:lnSpc>
            </a:pPr>
            <a:r>
              <a:rPr lang="en-US" sz="3700" b="true">
                <a:solidFill>
                  <a:srgbClr val="000000"/>
                </a:solidFill>
                <a:latin typeface="Canva Sans Bold"/>
                <a:ea typeface="Canva Sans Bold"/>
                <a:cs typeface="Canva Sans Bold"/>
                <a:sym typeface="Canva Sans Bold"/>
              </a:rPr>
              <a:t>C</a:t>
            </a:r>
            <a:r>
              <a:rPr lang="en-US" sz="3700" b="true">
                <a:solidFill>
                  <a:srgbClr val="000000"/>
                </a:solidFill>
                <a:latin typeface="Canva Sans Bold"/>
                <a:ea typeface="Canva Sans Bold"/>
                <a:cs typeface="Canva Sans Bold"/>
                <a:sym typeface="Canva Sans Bold"/>
              </a:rPr>
              <a:t>onsequences</a:t>
            </a:r>
          </a:p>
        </p:txBody>
      </p:sp>
      <p:sp>
        <p:nvSpPr>
          <p:cNvPr name="TextBox 23" id="23"/>
          <p:cNvSpPr txBox="true"/>
          <p:nvPr/>
        </p:nvSpPr>
        <p:spPr>
          <a:xfrm rot="0">
            <a:off x="10196188" y="5482488"/>
            <a:ext cx="2443758" cy="1287144"/>
          </a:xfrm>
          <a:prstGeom prst="rect">
            <a:avLst/>
          </a:prstGeom>
        </p:spPr>
        <p:txBody>
          <a:bodyPr anchor="t" rtlCol="false" tIns="0" lIns="0" bIns="0" rIns="0">
            <a:spAutoFit/>
          </a:bodyPr>
          <a:lstStyle/>
          <a:p>
            <a:pPr algn="ctr">
              <a:lnSpc>
                <a:spcPts val="5180"/>
              </a:lnSpc>
            </a:pPr>
            <a:r>
              <a:rPr lang="en-US" sz="3700" b="true">
                <a:solidFill>
                  <a:srgbClr val="000000"/>
                </a:solidFill>
                <a:latin typeface="Canva Sans Bold"/>
                <a:ea typeface="Canva Sans Bold"/>
                <a:cs typeface="Canva Sans Bold"/>
                <a:sym typeface="Canva Sans Bold"/>
              </a:rPr>
              <a:t>Bailability </a:t>
            </a:r>
          </a:p>
          <a:p>
            <a:pPr algn="ctr">
              <a:lnSpc>
                <a:spcPts val="5180"/>
              </a:lnSpc>
            </a:pPr>
            <a:r>
              <a:rPr lang="en-US" sz="3700" b="true">
                <a:solidFill>
                  <a:srgbClr val="000000"/>
                </a:solidFill>
                <a:latin typeface="Canva Sans Bold"/>
                <a:ea typeface="Canva Sans Bold"/>
                <a:cs typeface="Canva Sans Bold"/>
                <a:sym typeface="Canva Sans Bold"/>
              </a:rPr>
              <a:t>Status</a:t>
            </a:r>
          </a:p>
        </p:txBody>
      </p:sp>
      <p:sp>
        <p:nvSpPr>
          <p:cNvPr name="TextBox 24" id="24"/>
          <p:cNvSpPr txBox="true"/>
          <p:nvPr/>
        </p:nvSpPr>
        <p:spPr>
          <a:xfrm rot="0">
            <a:off x="13705381" y="6871182"/>
            <a:ext cx="3114377" cy="1287144"/>
          </a:xfrm>
          <a:prstGeom prst="rect">
            <a:avLst/>
          </a:prstGeom>
        </p:spPr>
        <p:txBody>
          <a:bodyPr anchor="t" rtlCol="false" tIns="0" lIns="0" bIns="0" rIns="0">
            <a:spAutoFit/>
          </a:bodyPr>
          <a:lstStyle/>
          <a:p>
            <a:pPr algn="ctr">
              <a:lnSpc>
                <a:spcPts val="5180"/>
              </a:lnSpc>
            </a:pPr>
            <a:r>
              <a:rPr lang="en-US" sz="3700" b="true">
                <a:solidFill>
                  <a:srgbClr val="000000"/>
                </a:solidFill>
                <a:latin typeface="Canva Sans Bold"/>
                <a:ea typeface="Canva Sans Bold"/>
                <a:cs typeface="Canva Sans Bold"/>
                <a:sym typeface="Canva Sans Bold"/>
              </a:rPr>
              <a:t>Cognizability </a:t>
            </a:r>
          </a:p>
          <a:p>
            <a:pPr algn="ctr">
              <a:lnSpc>
                <a:spcPts val="5180"/>
              </a:lnSpc>
            </a:pPr>
            <a:r>
              <a:rPr lang="en-US" sz="3700" b="true">
                <a:solidFill>
                  <a:srgbClr val="000000"/>
                </a:solidFill>
                <a:latin typeface="Canva Sans Bold"/>
                <a:ea typeface="Canva Sans Bold"/>
                <a:cs typeface="Canva Sans Bold"/>
                <a:sym typeface="Canva Sans Bold"/>
              </a:rPr>
              <a:t>Classification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3074399">
            <a:off x="7973169" y="3754153"/>
            <a:ext cx="2778695" cy="2778695"/>
          </a:xfrm>
          <a:custGeom>
            <a:avLst/>
            <a:gdLst/>
            <a:ahLst/>
            <a:cxnLst/>
            <a:rect r="r" b="b" t="t" l="l"/>
            <a:pathLst>
              <a:path h="2778695" w="2778695">
                <a:moveTo>
                  <a:pt x="0" y="0"/>
                </a:moveTo>
                <a:lnTo>
                  <a:pt x="2778695" y="0"/>
                </a:lnTo>
                <a:lnTo>
                  <a:pt x="2778695" y="2778694"/>
                </a:lnTo>
                <a:lnTo>
                  <a:pt x="0" y="2778694"/>
                </a:lnTo>
                <a:lnTo>
                  <a:pt x="0" y="0"/>
                </a:lnTo>
                <a:close/>
              </a:path>
            </a:pathLst>
          </a:custGeom>
          <a:blipFill>
            <a:blip r:embed="rId29"/>
            <a:stretch>
              <a:fillRect l="0" t="0" r="0" b="0"/>
            </a:stretch>
          </a:blipFill>
        </p:spPr>
      </p:sp>
      <p:sp>
        <p:nvSpPr>
          <p:cNvPr name="TextBox 17" id="17"/>
          <p:cNvSpPr txBox="true"/>
          <p:nvPr/>
        </p:nvSpPr>
        <p:spPr>
          <a:xfrm rot="0">
            <a:off x="1010362" y="115502"/>
            <a:ext cx="16160353" cy="1177291"/>
          </a:xfrm>
          <a:prstGeom prst="rect">
            <a:avLst/>
          </a:prstGeom>
        </p:spPr>
        <p:txBody>
          <a:bodyPr anchor="t" rtlCol="false" tIns="0" lIns="0" bIns="0" rIns="0">
            <a:spAutoFit/>
          </a:bodyPr>
          <a:lstStyle/>
          <a:p>
            <a:pPr algn="ctr">
              <a:lnSpc>
                <a:spcPts val="9659"/>
              </a:lnSpc>
            </a:pPr>
            <a:r>
              <a:rPr lang="en-US" sz="6899">
                <a:solidFill>
                  <a:srgbClr val="000000"/>
                </a:solidFill>
                <a:latin typeface="Open Sans Extra Bold"/>
                <a:ea typeface="Open Sans Extra Bold"/>
                <a:cs typeface="Open Sans Extra Bold"/>
                <a:sym typeface="Open Sans Extra Bold"/>
              </a:rPr>
              <a:t>Machine Learning Techniques Used </a:t>
            </a:r>
          </a:p>
        </p:txBody>
      </p:sp>
      <p:sp>
        <p:nvSpPr>
          <p:cNvPr name="TextBox 18" id="18"/>
          <p:cNvSpPr txBox="true"/>
          <p:nvPr/>
        </p:nvSpPr>
        <p:spPr>
          <a:xfrm rot="0">
            <a:off x="1743603" y="2604794"/>
            <a:ext cx="5579109" cy="803255"/>
          </a:xfrm>
          <a:prstGeom prst="rect">
            <a:avLst/>
          </a:prstGeom>
        </p:spPr>
        <p:txBody>
          <a:bodyPr anchor="t" rtlCol="false" tIns="0" lIns="0" bIns="0" rIns="0">
            <a:spAutoFit/>
          </a:bodyPr>
          <a:lstStyle/>
          <a:p>
            <a:pPr algn="ctr">
              <a:lnSpc>
                <a:spcPts val="6509"/>
              </a:lnSpc>
            </a:pPr>
            <a:r>
              <a:rPr lang="en-US" sz="4649" b="true">
                <a:solidFill>
                  <a:srgbClr val="000000"/>
                </a:solidFill>
                <a:latin typeface="Canva Sans Bold"/>
                <a:ea typeface="Canva Sans Bold"/>
                <a:cs typeface="Canva Sans Bold"/>
                <a:sym typeface="Canva Sans Bold"/>
              </a:rPr>
              <a:t>Enhanced Usability</a:t>
            </a:r>
          </a:p>
        </p:txBody>
      </p:sp>
      <p:sp>
        <p:nvSpPr>
          <p:cNvPr name="TextBox 19" id="19"/>
          <p:cNvSpPr txBox="true"/>
          <p:nvPr/>
        </p:nvSpPr>
        <p:spPr>
          <a:xfrm rot="0">
            <a:off x="11240577" y="2604794"/>
            <a:ext cx="5897014" cy="803255"/>
          </a:xfrm>
          <a:prstGeom prst="rect">
            <a:avLst/>
          </a:prstGeom>
        </p:spPr>
        <p:txBody>
          <a:bodyPr anchor="t" rtlCol="false" tIns="0" lIns="0" bIns="0" rIns="0">
            <a:spAutoFit/>
          </a:bodyPr>
          <a:lstStyle/>
          <a:p>
            <a:pPr algn="ctr">
              <a:lnSpc>
                <a:spcPts val="6509"/>
              </a:lnSpc>
            </a:pPr>
            <a:r>
              <a:rPr lang="en-US" sz="4649" b="true">
                <a:solidFill>
                  <a:srgbClr val="000000"/>
                </a:solidFill>
                <a:latin typeface="Canva Sans Bold"/>
                <a:ea typeface="Canva Sans Bold"/>
                <a:cs typeface="Canva Sans Bold"/>
                <a:sym typeface="Canva Sans Bold"/>
              </a:rPr>
              <a:t>Supervised Learning</a:t>
            </a:r>
          </a:p>
        </p:txBody>
      </p:sp>
      <p:sp>
        <p:nvSpPr>
          <p:cNvPr name="TextBox 20" id="20"/>
          <p:cNvSpPr txBox="true"/>
          <p:nvPr/>
        </p:nvSpPr>
        <p:spPr>
          <a:xfrm rot="0">
            <a:off x="1267794" y="5740310"/>
            <a:ext cx="6530727" cy="763284"/>
          </a:xfrm>
          <a:prstGeom prst="rect">
            <a:avLst/>
          </a:prstGeom>
        </p:spPr>
        <p:txBody>
          <a:bodyPr anchor="t" rtlCol="false" tIns="0" lIns="0" bIns="0" rIns="0">
            <a:spAutoFit/>
          </a:bodyPr>
          <a:lstStyle/>
          <a:p>
            <a:pPr algn="ctr">
              <a:lnSpc>
                <a:spcPts val="6229"/>
              </a:lnSpc>
            </a:pPr>
            <a:r>
              <a:rPr lang="en-US" sz="4449" b="true">
                <a:solidFill>
                  <a:srgbClr val="000000"/>
                </a:solidFill>
                <a:latin typeface="Canva Sans Bold"/>
                <a:ea typeface="Canva Sans Bold"/>
                <a:cs typeface="Canva Sans Bold"/>
                <a:sym typeface="Canva Sans Bold"/>
              </a:rPr>
              <a:t>Accuracy in Predictions</a:t>
            </a:r>
          </a:p>
        </p:txBody>
      </p:sp>
      <p:sp>
        <p:nvSpPr>
          <p:cNvPr name="TextBox 21" id="21"/>
          <p:cNvSpPr txBox="true"/>
          <p:nvPr/>
        </p:nvSpPr>
        <p:spPr>
          <a:xfrm rot="0">
            <a:off x="10333066" y="5749835"/>
            <a:ext cx="8197833" cy="1402094"/>
          </a:xfrm>
          <a:prstGeom prst="rect">
            <a:avLst/>
          </a:prstGeom>
        </p:spPr>
        <p:txBody>
          <a:bodyPr anchor="t" rtlCol="false" tIns="0" lIns="0" bIns="0" rIns="0">
            <a:spAutoFit/>
          </a:bodyPr>
          <a:lstStyle/>
          <a:p>
            <a:pPr algn="ctr">
              <a:lnSpc>
                <a:spcPts val="5669"/>
              </a:lnSpc>
            </a:pPr>
            <a:r>
              <a:rPr lang="en-US" sz="4049" b="true">
                <a:solidFill>
                  <a:srgbClr val="000000"/>
                </a:solidFill>
                <a:latin typeface="Canva Sans Bold"/>
                <a:ea typeface="Canva Sans Bold"/>
                <a:cs typeface="Canva Sans Bold"/>
                <a:sym typeface="Canva Sans Bold"/>
              </a:rPr>
              <a:t>Natural Language Processing (NLP)</a:t>
            </a:r>
          </a:p>
        </p:txBody>
      </p:sp>
      <p:sp>
        <p:nvSpPr>
          <p:cNvPr name="TextBox 22" id="22"/>
          <p:cNvSpPr txBox="true"/>
          <p:nvPr/>
        </p:nvSpPr>
        <p:spPr>
          <a:xfrm rot="0">
            <a:off x="1267794" y="3617516"/>
            <a:ext cx="6473094" cy="2369582"/>
          </a:xfrm>
          <a:prstGeom prst="rect">
            <a:avLst/>
          </a:prstGeom>
        </p:spPr>
        <p:txBody>
          <a:bodyPr anchor="t" rtlCol="false" tIns="0" lIns="0" bIns="0" rIns="0">
            <a:spAutoFit/>
          </a:bodyPr>
          <a:lstStyle/>
          <a:p>
            <a:pPr algn="ctr">
              <a:lnSpc>
                <a:spcPts val="3793"/>
              </a:lnSpc>
            </a:pPr>
            <a:r>
              <a:rPr lang="en-US" sz="2709" b="true">
                <a:solidFill>
                  <a:srgbClr val="000000"/>
                </a:solidFill>
                <a:latin typeface="Canva Sans Bold"/>
                <a:ea typeface="Canva Sans Bold"/>
                <a:cs typeface="Canva Sans Bold"/>
                <a:sym typeface="Canva Sans Bold"/>
              </a:rPr>
              <a:t>By</a:t>
            </a:r>
            <a:r>
              <a:rPr lang="en-US" b="true" sz="2709">
                <a:solidFill>
                  <a:srgbClr val="000000"/>
                </a:solidFill>
                <a:latin typeface="Canva Sans Bold"/>
                <a:ea typeface="Canva Sans Bold"/>
                <a:cs typeface="Canva Sans Bold"/>
                <a:sym typeface="Canva Sans Bold"/>
              </a:rPr>
              <a:t> employing ML techniques, the application becomes more user-friendly and effective for legal professionals.</a:t>
            </a:r>
          </a:p>
          <a:p>
            <a:pPr algn="ctr">
              <a:lnSpc>
                <a:spcPts val="3793"/>
              </a:lnSpc>
            </a:pPr>
          </a:p>
        </p:txBody>
      </p:sp>
      <p:sp>
        <p:nvSpPr>
          <p:cNvPr name="TextBox 23" id="23"/>
          <p:cNvSpPr txBox="true"/>
          <p:nvPr/>
        </p:nvSpPr>
        <p:spPr>
          <a:xfrm rot="0">
            <a:off x="11240577" y="3617516"/>
            <a:ext cx="6473094" cy="1893332"/>
          </a:xfrm>
          <a:prstGeom prst="rect">
            <a:avLst/>
          </a:prstGeom>
        </p:spPr>
        <p:txBody>
          <a:bodyPr anchor="t" rtlCol="false" tIns="0" lIns="0" bIns="0" rIns="0">
            <a:spAutoFit/>
          </a:bodyPr>
          <a:lstStyle/>
          <a:p>
            <a:pPr algn="ctr">
              <a:lnSpc>
                <a:spcPts val="3793"/>
              </a:lnSpc>
            </a:pPr>
            <a:r>
              <a:rPr lang="en-US" sz="2709" b="true">
                <a:solidFill>
                  <a:srgbClr val="000000"/>
                </a:solidFill>
                <a:latin typeface="Canva Sans Bold"/>
                <a:ea typeface="Canva Sans Bold"/>
                <a:cs typeface="Canva Sans Bold"/>
                <a:sym typeface="Canva Sans Bold"/>
              </a:rPr>
              <a:t>Uti</a:t>
            </a:r>
            <a:r>
              <a:rPr lang="en-US" b="true" sz="2709">
                <a:solidFill>
                  <a:srgbClr val="000000"/>
                </a:solidFill>
                <a:latin typeface="Canva Sans Bold"/>
                <a:ea typeface="Canva Sans Bold"/>
                <a:cs typeface="Canva Sans Bold"/>
                <a:sym typeface="Canva Sans Bold"/>
              </a:rPr>
              <a:t>lizing labeled datasets helps train models to make accurate predictions, crucial for legal contexts.</a:t>
            </a:r>
          </a:p>
          <a:p>
            <a:pPr algn="ctr">
              <a:lnSpc>
                <a:spcPts val="3793"/>
              </a:lnSpc>
            </a:pPr>
          </a:p>
        </p:txBody>
      </p:sp>
      <p:sp>
        <p:nvSpPr>
          <p:cNvPr name="TextBox 24" id="24"/>
          <p:cNvSpPr txBox="true"/>
          <p:nvPr/>
        </p:nvSpPr>
        <p:spPr>
          <a:xfrm rot="0">
            <a:off x="10952537" y="7189395"/>
            <a:ext cx="6473094" cy="1893332"/>
          </a:xfrm>
          <a:prstGeom prst="rect">
            <a:avLst/>
          </a:prstGeom>
        </p:spPr>
        <p:txBody>
          <a:bodyPr anchor="t" rtlCol="false" tIns="0" lIns="0" bIns="0" rIns="0">
            <a:spAutoFit/>
          </a:bodyPr>
          <a:lstStyle/>
          <a:p>
            <a:pPr algn="ctr">
              <a:lnSpc>
                <a:spcPts val="3793"/>
              </a:lnSpc>
            </a:pPr>
            <a:r>
              <a:rPr lang="en-US" sz="2709" b="true">
                <a:solidFill>
                  <a:srgbClr val="000000"/>
                </a:solidFill>
                <a:latin typeface="Canva Sans Bold"/>
                <a:ea typeface="Canva Sans Bold"/>
                <a:cs typeface="Canva Sans Bold"/>
                <a:sym typeface="Canva Sans Bold"/>
              </a:rPr>
              <a:t>N</a:t>
            </a:r>
            <a:r>
              <a:rPr lang="en-US" b="true" sz="2709">
                <a:solidFill>
                  <a:srgbClr val="000000"/>
                </a:solidFill>
                <a:latin typeface="Canva Sans Bold"/>
                <a:ea typeface="Canva Sans Bold"/>
                <a:cs typeface="Canva Sans Bold"/>
                <a:sym typeface="Canva Sans Bold"/>
              </a:rPr>
              <a:t>LP enables the application to understand and interpret human language, enhancing user interactions.</a:t>
            </a:r>
          </a:p>
          <a:p>
            <a:pPr algn="ctr">
              <a:lnSpc>
                <a:spcPts val="3793"/>
              </a:lnSpc>
            </a:pPr>
          </a:p>
        </p:txBody>
      </p:sp>
      <p:sp>
        <p:nvSpPr>
          <p:cNvPr name="TextBox 25" id="25"/>
          <p:cNvSpPr txBox="true"/>
          <p:nvPr/>
        </p:nvSpPr>
        <p:spPr>
          <a:xfrm rot="0">
            <a:off x="1594934" y="6713145"/>
            <a:ext cx="6473094" cy="2369582"/>
          </a:xfrm>
          <a:prstGeom prst="rect">
            <a:avLst/>
          </a:prstGeom>
        </p:spPr>
        <p:txBody>
          <a:bodyPr anchor="t" rtlCol="false" tIns="0" lIns="0" bIns="0" rIns="0">
            <a:spAutoFit/>
          </a:bodyPr>
          <a:lstStyle/>
          <a:p>
            <a:pPr algn="ctr">
              <a:lnSpc>
                <a:spcPts val="3793"/>
              </a:lnSpc>
            </a:pPr>
            <a:r>
              <a:rPr lang="en-US" sz="2709" b="true">
                <a:solidFill>
                  <a:srgbClr val="000000"/>
                </a:solidFill>
                <a:latin typeface="Canva Sans Bold"/>
                <a:ea typeface="Canva Sans Bold"/>
                <a:cs typeface="Canva Sans Bold"/>
                <a:sym typeface="Canva Sans Bold"/>
              </a:rPr>
              <a:t>Th</a:t>
            </a:r>
            <a:r>
              <a:rPr lang="en-US" b="true" sz="2709">
                <a:solidFill>
                  <a:srgbClr val="000000"/>
                </a:solidFill>
                <a:latin typeface="Canva Sans Bold"/>
                <a:ea typeface="Canva Sans Bold"/>
                <a:cs typeface="Canva Sans Bold"/>
                <a:sym typeface="Canva Sans Bold"/>
              </a:rPr>
              <a:t>ese techniques significantly improve the application's accuracy in identifying IPC sections related to crimes.</a:t>
            </a:r>
          </a:p>
          <a:p>
            <a:pPr algn="ctr">
              <a:lnSpc>
                <a:spcPts val="3793"/>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671875" y="2365116"/>
            <a:ext cx="8986722" cy="33870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Challenges </a:t>
            </a:r>
          </a:p>
          <a:p>
            <a:pPr algn="l">
              <a:lnSpc>
                <a:spcPts val="8730"/>
              </a:lnSpc>
            </a:pPr>
            <a:r>
              <a:rPr lang="en-US" sz="9000" b="true">
                <a:solidFill>
                  <a:srgbClr val="000000"/>
                </a:solidFill>
                <a:latin typeface="DM Sans Bold"/>
                <a:ea typeface="DM Sans Bold"/>
                <a:cs typeface="DM Sans Bold"/>
                <a:sym typeface="DM Sans Bold"/>
              </a:rPr>
              <a:t>in Implementation</a:t>
            </a:r>
          </a:p>
        </p:txBody>
      </p:sp>
      <p:grpSp>
        <p:nvGrpSpPr>
          <p:cNvPr name="Group 4" id="4"/>
          <p:cNvGrpSpPr/>
          <p:nvPr/>
        </p:nvGrpSpPr>
        <p:grpSpPr>
          <a:xfrm rot="0">
            <a:off x="9975489" y="1170261"/>
            <a:ext cx="6998061" cy="2561528"/>
            <a:chOff x="0" y="0"/>
            <a:chExt cx="2342659" cy="857492"/>
          </a:xfrm>
        </p:grpSpPr>
        <p:sp>
          <p:nvSpPr>
            <p:cNvPr name="Freeform 5" id="5"/>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6" id="6"/>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7" id="7"/>
          <p:cNvGrpSpPr/>
          <p:nvPr/>
        </p:nvGrpSpPr>
        <p:grpSpPr>
          <a:xfrm rot="0">
            <a:off x="9975489" y="3862348"/>
            <a:ext cx="6998061" cy="2561528"/>
            <a:chOff x="0" y="0"/>
            <a:chExt cx="2342659" cy="857492"/>
          </a:xfrm>
        </p:grpSpPr>
        <p:sp>
          <p:nvSpPr>
            <p:cNvPr name="Freeform 8" id="8"/>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9" id="9"/>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10" id="10"/>
          <p:cNvGrpSpPr/>
          <p:nvPr/>
        </p:nvGrpSpPr>
        <p:grpSpPr>
          <a:xfrm rot="0">
            <a:off x="9975489" y="6557226"/>
            <a:ext cx="6998061" cy="2561528"/>
            <a:chOff x="0" y="0"/>
            <a:chExt cx="2342659" cy="857492"/>
          </a:xfrm>
        </p:grpSpPr>
        <p:sp>
          <p:nvSpPr>
            <p:cNvPr name="Freeform 11" id="11"/>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2" id="12"/>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13" id="13"/>
          <p:cNvSpPr txBox="true"/>
          <p:nvPr/>
        </p:nvSpPr>
        <p:spPr>
          <a:xfrm rot="0">
            <a:off x="10165704" y="2026705"/>
            <a:ext cx="6617630" cy="1520823"/>
          </a:xfrm>
          <a:prstGeom prst="rect">
            <a:avLst/>
          </a:prstGeom>
        </p:spPr>
        <p:txBody>
          <a:bodyPr anchor="t" rtlCol="false" tIns="0" lIns="0" bIns="0" rIns="0">
            <a:spAutoFit/>
          </a:bodyPr>
          <a:lstStyle/>
          <a:p>
            <a:pPr algn="just">
              <a:lnSpc>
                <a:spcPts val="3026"/>
              </a:lnSpc>
              <a:spcBef>
                <a:spcPct val="0"/>
              </a:spcBef>
            </a:pPr>
            <a:r>
              <a:rPr lang="en-US" sz="2242" spc="35">
                <a:solidFill>
                  <a:srgbClr val="000000"/>
                </a:solidFill>
                <a:latin typeface="DM Sans"/>
                <a:ea typeface="DM Sans"/>
                <a:cs typeface="DM Sans"/>
                <a:sym typeface="DM Sans"/>
              </a:rPr>
              <a:t>Saf</a:t>
            </a:r>
            <a:r>
              <a:rPr lang="en-US" sz="2242" spc="35" u="none">
                <a:solidFill>
                  <a:srgbClr val="000000"/>
                </a:solidFill>
                <a:latin typeface="DM Sans"/>
                <a:ea typeface="DM Sans"/>
                <a:cs typeface="DM Sans"/>
                <a:sym typeface="DM Sans"/>
              </a:rPr>
              <a:t>eguarding sensitive information is vital in legal contexts, ensuring compliance with regulations.</a:t>
            </a:r>
          </a:p>
          <a:p>
            <a:pPr algn="just" marL="0" indent="0" lvl="0">
              <a:lnSpc>
                <a:spcPts val="3026"/>
              </a:lnSpc>
              <a:spcBef>
                <a:spcPct val="0"/>
              </a:spcBef>
            </a:pPr>
          </a:p>
        </p:txBody>
      </p:sp>
      <p:sp>
        <p:nvSpPr>
          <p:cNvPr name="TextBox 14" id="14"/>
          <p:cNvSpPr txBox="true"/>
          <p:nvPr/>
        </p:nvSpPr>
        <p:spPr>
          <a:xfrm rot="0">
            <a:off x="10165704" y="4655605"/>
            <a:ext cx="7241746" cy="1519428"/>
          </a:xfrm>
          <a:prstGeom prst="rect">
            <a:avLst/>
          </a:prstGeom>
        </p:spPr>
        <p:txBody>
          <a:bodyPr anchor="t" rtlCol="false" tIns="0" lIns="0" bIns="0" rIns="0">
            <a:spAutoFit/>
          </a:bodyPr>
          <a:lstStyle/>
          <a:p>
            <a:pPr algn="just" marL="0" indent="0" lvl="0">
              <a:lnSpc>
                <a:spcPts val="3024"/>
              </a:lnSpc>
              <a:spcBef>
                <a:spcPct val="0"/>
              </a:spcBef>
            </a:pPr>
            <a:r>
              <a:rPr lang="en-US" sz="2240" spc="35">
                <a:solidFill>
                  <a:srgbClr val="000000"/>
                </a:solidFill>
                <a:latin typeface="DM Sans"/>
                <a:ea typeface="DM Sans"/>
                <a:cs typeface="DM Sans"/>
                <a:sym typeface="DM Sans"/>
              </a:rPr>
              <a:t>En</a:t>
            </a:r>
            <a:r>
              <a:rPr lang="en-US" sz="2240" spc="35" u="none">
                <a:solidFill>
                  <a:srgbClr val="000000"/>
                </a:solidFill>
                <a:latin typeface="DM Sans"/>
                <a:ea typeface="DM Sans"/>
                <a:cs typeface="DM Sans"/>
                <a:sym typeface="DM Sans"/>
              </a:rPr>
              <a:t>suring fairness and accuracy in predictions </a:t>
            </a:r>
          </a:p>
          <a:p>
            <a:pPr algn="just" marL="0" indent="0" lvl="0">
              <a:lnSpc>
                <a:spcPts val="3024"/>
              </a:lnSpc>
              <a:spcBef>
                <a:spcPct val="0"/>
              </a:spcBef>
            </a:pPr>
            <a:r>
              <a:rPr lang="en-US" sz="2240" spc="35" u="none">
                <a:solidFill>
                  <a:srgbClr val="000000"/>
                </a:solidFill>
                <a:latin typeface="DM Sans"/>
                <a:ea typeface="DM Sans"/>
                <a:cs typeface="DM Sans"/>
                <a:sym typeface="DM Sans"/>
              </a:rPr>
              <a:t>is crucial to avoid discriminatory outcomes in </a:t>
            </a:r>
          </a:p>
          <a:p>
            <a:pPr algn="just">
              <a:lnSpc>
                <a:spcPts val="3024"/>
              </a:lnSpc>
              <a:spcBef>
                <a:spcPct val="0"/>
              </a:spcBef>
            </a:pPr>
            <a:r>
              <a:rPr lang="en-US" sz="2240" spc="35" u="none">
                <a:solidFill>
                  <a:srgbClr val="000000"/>
                </a:solidFill>
                <a:latin typeface="DM Sans"/>
                <a:ea typeface="DM Sans"/>
                <a:cs typeface="DM Sans"/>
                <a:sym typeface="DM Sans"/>
              </a:rPr>
              <a:t>legal decisions.</a:t>
            </a:r>
          </a:p>
          <a:p>
            <a:pPr algn="just" marL="0" indent="0" lvl="0">
              <a:lnSpc>
                <a:spcPts val="3024"/>
              </a:lnSpc>
              <a:spcBef>
                <a:spcPct val="0"/>
              </a:spcBef>
            </a:pPr>
          </a:p>
        </p:txBody>
      </p:sp>
      <p:sp>
        <p:nvSpPr>
          <p:cNvPr name="TextBox 15" id="15"/>
          <p:cNvSpPr txBox="true"/>
          <p:nvPr/>
        </p:nvSpPr>
        <p:spPr>
          <a:xfrm rot="0">
            <a:off x="10243200" y="7166159"/>
            <a:ext cx="6462639" cy="1519428"/>
          </a:xfrm>
          <a:prstGeom prst="rect">
            <a:avLst/>
          </a:prstGeom>
        </p:spPr>
        <p:txBody>
          <a:bodyPr anchor="t" rtlCol="false" tIns="0" lIns="0" bIns="0" rIns="0">
            <a:spAutoFit/>
          </a:bodyPr>
          <a:lstStyle/>
          <a:p>
            <a:pPr algn="just">
              <a:lnSpc>
                <a:spcPts val="3024"/>
              </a:lnSpc>
              <a:spcBef>
                <a:spcPct val="0"/>
              </a:spcBef>
            </a:pPr>
            <a:r>
              <a:rPr lang="en-US" sz="2240" spc="35">
                <a:solidFill>
                  <a:srgbClr val="000000"/>
                </a:solidFill>
                <a:latin typeface="DM Sans"/>
                <a:ea typeface="DM Sans"/>
                <a:cs typeface="DM Sans"/>
                <a:sym typeface="DM Sans"/>
              </a:rPr>
              <a:t>Ha</a:t>
            </a:r>
            <a:r>
              <a:rPr lang="en-US" sz="2240" spc="35" u="none">
                <a:solidFill>
                  <a:srgbClr val="000000"/>
                </a:solidFill>
                <a:latin typeface="DM Sans"/>
                <a:ea typeface="DM Sans"/>
                <a:cs typeface="DM Sans"/>
                <a:sym typeface="DM Sans"/>
              </a:rPr>
              <a:t>rmonizing new technology with current practices is essential to enhance workflow without disruption.</a:t>
            </a:r>
          </a:p>
          <a:p>
            <a:pPr algn="just" marL="0" indent="0" lvl="0">
              <a:lnSpc>
                <a:spcPts val="3024"/>
              </a:lnSpc>
              <a:spcBef>
                <a:spcPct val="0"/>
              </a:spcBef>
            </a:pPr>
          </a:p>
        </p:txBody>
      </p:sp>
      <p:sp>
        <p:nvSpPr>
          <p:cNvPr name="Freeform 16" id="16"/>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8" id="18"/>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9" id="19"/>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20" id="20"/>
          <p:cNvSpPr txBox="true"/>
          <p:nvPr/>
        </p:nvSpPr>
        <p:spPr>
          <a:xfrm rot="0">
            <a:off x="671875" y="5790306"/>
            <a:ext cx="6410398" cy="2523008"/>
          </a:xfrm>
          <a:prstGeom prst="rect">
            <a:avLst/>
          </a:prstGeom>
        </p:spPr>
        <p:txBody>
          <a:bodyPr anchor="t" rtlCol="false" tIns="0" lIns="0" bIns="0" rIns="0">
            <a:spAutoFit/>
          </a:bodyPr>
          <a:lstStyle/>
          <a:p>
            <a:pPr algn="ctr">
              <a:lnSpc>
                <a:spcPts val="6769"/>
              </a:lnSpc>
            </a:pPr>
            <a:r>
              <a:rPr lang="en-US" sz="4835">
                <a:solidFill>
                  <a:srgbClr val="000000"/>
                </a:solidFill>
                <a:latin typeface="Canva Sans"/>
                <a:ea typeface="Canva Sans"/>
                <a:cs typeface="Canva Sans"/>
                <a:sym typeface="Canva Sans"/>
              </a:rPr>
              <a:t>Exploring the Barriers</a:t>
            </a:r>
          </a:p>
          <a:p>
            <a:pPr algn="ctr">
              <a:lnSpc>
                <a:spcPts val="6769"/>
              </a:lnSpc>
            </a:pPr>
            <a:r>
              <a:rPr lang="en-US" sz="4835">
                <a:solidFill>
                  <a:srgbClr val="000000"/>
                </a:solidFill>
                <a:latin typeface="Canva Sans"/>
                <a:ea typeface="Canva Sans"/>
                <a:cs typeface="Canva Sans"/>
                <a:sym typeface="Canva Sans"/>
              </a:rPr>
              <a:t> to Machine Learning </a:t>
            </a:r>
          </a:p>
          <a:p>
            <a:pPr algn="ctr">
              <a:lnSpc>
                <a:spcPts val="6769"/>
              </a:lnSpc>
            </a:pPr>
            <a:r>
              <a:rPr lang="en-US" sz="4835">
                <a:solidFill>
                  <a:srgbClr val="000000"/>
                </a:solidFill>
                <a:latin typeface="Canva Sans"/>
                <a:ea typeface="Canva Sans"/>
                <a:cs typeface="Canva Sans"/>
                <a:sym typeface="Canva Sans"/>
              </a:rPr>
              <a:t>in Legal Contexts</a:t>
            </a:r>
          </a:p>
        </p:txBody>
      </p:sp>
      <p:sp>
        <p:nvSpPr>
          <p:cNvPr name="TextBox 21" id="21"/>
          <p:cNvSpPr txBox="true"/>
          <p:nvPr/>
        </p:nvSpPr>
        <p:spPr>
          <a:xfrm rot="0">
            <a:off x="9975489" y="1153086"/>
            <a:ext cx="5856399" cy="596899"/>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1.Data Privacy Concerns</a:t>
            </a:r>
          </a:p>
        </p:txBody>
      </p:sp>
      <p:sp>
        <p:nvSpPr>
          <p:cNvPr name="TextBox 22" id="22"/>
          <p:cNvSpPr txBox="true"/>
          <p:nvPr/>
        </p:nvSpPr>
        <p:spPr>
          <a:xfrm rot="0">
            <a:off x="10165704" y="3979439"/>
            <a:ext cx="2759720" cy="596899"/>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2.Model Bias</a:t>
            </a:r>
          </a:p>
        </p:txBody>
      </p:sp>
      <p:sp>
        <p:nvSpPr>
          <p:cNvPr name="TextBox 23" id="23"/>
          <p:cNvSpPr txBox="true"/>
          <p:nvPr/>
        </p:nvSpPr>
        <p:spPr>
          <a:xfrm rot="0">
            <a:off x="10105348" y="6549575"/>
            <a:ext cx="6738342" cy="521334"/>
          </a:xfrm>
          <a:prstGeom prst="rect">
            <a:avLst/>
          </a:prstGeom>
        </p:spPr>
        <p:txBody>
          <a:bodyPr anchor="t" rtlCol="false" tIns="0" lIns="0" bIns="0" rIns="0">
            <a:spAutoFit/>
          </a:bodyPr>
          <a:lstStyle/>
          <a:p>
            <a:pPr algn="ctr">
              <a:lnSpc>
                <a:spcPts val="4340"/>
              </a:lnSpc>
            </a:pPr>
            <a:r>
              <a:rPr lang="en-US" sz="3100" b="true">
                <a:solidFill>
                  <a:srgbClr val="000000"/>
                </a:solidFill>
                <a:latin typeface="Canva Sans Bold"/>
                <a:ea typeface="Canva Sans Bold"/>
                <a:cs typeface="Canva Sans Bold"/>
                <a:sym typeface="Canva Sans Bold"/>
              </a:rPr>
              <a:t>3.Integration with Existing Systems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DAGQkUlIjl0</dc:identifier>
  <dcterms:modified xsi:type="dcterms:W3CDTF">2011-08-01T06:04:30Z</dcterms:modified>
  <cp:revision>1</cp:revision>
  <dc:title>Blue Doodle Project Presentation</dc:title>
</cp:coreProperties>
</file>